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57" r:id="rId4"/>
    <p:sldId id="276" r:id="rId5"/>
    <p:sldId id="278" r:id="rId6"/>
    <p:sldId id="279" r:id="rId7"/>
    <p:sldId id="277" r:id="rId8"/>
    <p:sldId id="282" r:id="rId9"/>
    <p:sldId id="284" r:id="rId10"/>
    <p:sldId id="285" r:id="rId11"/>
    <p:sldId id="287" r:id="rId12"/>
    <p:sldId id="286" r:id="rId13"/>
    <p:sldId id="266" r:id="rId14"/>
    <p:sldId id="267" r:id="rId15"/>
    <p:sldId id="268" r:id="rId16"/>
    <p:sldId id="269" r:id="rId17"/>
    <p:sldId id="270" r:id="rId18"/>
    <p:sldId id="271" r:id="rId19"/>
    <p:sldId id="272" r:id="rId20"/>
    <p:sldId id="273"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D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E4EB5F-7440-4519-8F52-55A551F9E543}"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BDEA0-61E1-432D-9F07-DA3B121EDBE3}" type="slidenum">
              <a:rPr lang="en-US" smtClean="0"/>
              <a:t>‹#›</a:t>
            </a:fld>
            <a:endParaRPr lang="en-US"/>
          </a:p>
        </p:txBody>
      </p:sp>
    </p:spTree>
    <p:extLst>
      <p:ext uri="{BB962C8B-B14F-4D97-AF65-F5344CB8AC3E}">
        <p14:creationId xmlns:p14="http://schemas.microsoft.com/office/powerpoint/2010/main" val="3999668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4EB5F-7440-4519-8F52-55A551F9E543}"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BDEA0-61E1-432D-9F07-DA3B121EDBE3}" type="slidenum">
              <a:rPr lang="en-US" smtClean="0"/>
              <a:t>‹#›</a:t>
            </a:fld>
            <a:endParaRPr lang="en-US"/>
          </a:p>
        </p:txBody>
      </p:sp>
    </p:spTree>
    <p:extLst>
      <p:ext uri="{BB962C8B-B14F-4D97-AF65-F5344CB8AC3E}">
        <p14:creationId xmlns:p14="http://schemas.microsoft.com/office/powerpoint/2010/main" val="116460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4EB5F-7440-4519-8F52-55A551F9E543}"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BDEA0-61E1-432D-9F07-DA3B121EDBE3}" type="slidenum">
              <a:rPr lang="en-US" smtClean="0"/>
              <a:t>‹#›</a:t>
            </a:fld>
            <a:endParaRPr lang="en-US"/>
          </a:p>
        </p:txBody>
      </p:sp>
    </p:spTree>
    <p:extLst>
      <p:ext uri="{BB962C8B-B14F-4D97-AF65-F5344CB8AC3E}">
        <p14:creationId xmlns:p14="http://schemas.microsoft.com/office/powerpoint/2010/main" val="56829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4EB5F-7440-4519-8F52-55A551F9E543}"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BDEA0-61E1-432D-9F07-DA3B121EDBE3}" type="slidenum">
              <a:rPr lang="en-US" smtClean="0"/>
              <a:t>‹#›</a:t>
            </a:fld>
            <a:endParaRPr lang="en-US"/>
          </a:p>
        </p:txBody>
      </p:sp>
      <p:grpSp>
        <p:nvGrpSpPr>
          <p:cNvPr id="10" name="Graphic 4">
            <a:extLst>
              <a:ext uri="{FF2B5EF4-FFF2-40B4-BE49-F238E27FC236}">
                <a16:creationId xmlns:a16="http://schemas.microsoft.com/office/drawing/2014/main" id="{F7DB0FAB-05DE-FF3D-AAC4-C365356C3029}"/>
              </a:ext>
            </a:extLst>
          </p:cNvPr>
          <p:cNvGrpSpPr/>
          <p:nvPr userDrawn="1"/>
        </p:nvGrpSpPr>
        <p:grpSpPr>
          <a:xfrm rot="5400000">
            <a:off x="5943588" y="1201916"/>
            <a:ext cx="9492503" cy="3004324"/>
            <a:chOff x="3296773" y="0"/>
            <a:chExt cx="9324052" cy="2314937"/>
          </a:xfrm>
          <a:solidFill>
            <a:schemeClr val="accent1">
              <a:lumMod val="40000"/>
              <a:lumOff val="60000"/>
              <a:alpha val="56000"/>
            </a:schemeClr>
          </a:solidFill>
        </p:grpSpPr>
        <p:sp>
          <p:nvSpPr>
            <p:cNvPr id="11" name="Freeform: Shape 10">
              <a:extLst>
                <a:ext uri="{FF2B5EF4-FFF2-40B4-BE49-F238E27FC236}">
                  <a16:creationId xmlns:a16="http://schemas.microsoft.com/office/drawing/2014/main" id="{95B7CCE3-7DA5-6238-36E5-DC36B6515094}"/>
                </a:ext>
              </a:extLst>
            </p:cNvPr>
            <p:cNvSpPr/>
            <p:nvPr/>
          </p:nvSpPr>
          <p:spPr>
            <a:xfrm>
              <a:off x="10715503" y="0"/>
              <a:ext cx="1892461" cy="2327797"/>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grpFill/>
            <a:ln w="6424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AFD20D6-50C7-0015-B13C-41D697678D8E}"/>
                </a:ext>
              </a:extLst>
            </p:cNvPr>
            <p:cNvSpPr/>
            <p:nvPr/>
          </p:nvSpPr>
          <p:spPr>
            <a:xfrm>
              <a:off x="3296773" y="0"/>
              <a:ext cx="9311191" cy="1163898"/>
            </a:xfrm>
            <a:custGeom>
              <a:avLst/>
              <a:gdLst>
                <a:gd name="connsiteX0" fmla="*/ 9311191 w 9311191"/>
                <a:gd name="connsiteY0" fmla="*/ 1163899 h 1163898"/>
                <a:gd name="connsiteX1" fmla="*/ 0 w 9311191"/>
                <a:gd name="connsiteY1" fmla="*/ 0 h 1163898"/>
                <a:gd name="connsiteX2" fmla="*/ 9311191 w 9311191"/>
                <a:gd name="connsiteY2" fmla="*/ 0 h 1163898"/>
              </a:gdLst>
              <a:ahLst/>
              <a:cxnLst>
                <a:cxn ang="0">
                  <a:pos x="connsiteX0" y="connsiteY0"/>
                </a:cxn>
                <a:cxn ang="0">
                  <a:pos x="connsiteX1" y="connsiteY1"/>
                </a:cxn>
                <a:cxn ang="0">
                  <a:pos x="connsiteX2" y="connsiteY2"/>
                </a:cxn>
              </a:cxnLst>
              <a:rect l="l" t="t" r="r" b="b"/>
              <a:pathLst>
                <a:path w="9311191" h="1163898">
                  <a:moveTo>
                    <a:pt x="9311191" y="1163899"/>
                  </a:moveTo>
                  <a:lnTo>
                    <a:pt x="0" y="0"/>
                  </a:lnTo>
                  <a:lnTo>
                    <a:pt x="9311191" y="0"/>
                  </a:lnTo>
                  <a:close/>
                </a:path>
              </a:pathLst>
            </a:custGeom>
            <a:grpFill/>
            <a:ln w="64244" cap="flat">
              <a:noFill/>
              <a:prstDash val="solid"/>
              <a:miter/>
            </a:ln>
          </p:spPr>
          <p:txBody>
            <a:bodyPr rtlCol="0" anchor="ctr"/>
            <a:lstStyle/>
            <a:p>
              <a:endParaRPr lang="en-US"/>
            </a:p>
          </p:txBody>
        </p:sp>
      </p:grpSp>
    </p:spTree>
    <p:extLst>
      <p:ext uri="{BB962C8B-B14F-4D97-AF65-F5344CB8AC3E}">
        <p14:creationId xmlns:p14="http://schemas.microsoft.com/office/powerpoint/2010/main" val="35403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E4EB5F-7440-4519-8F52-55A551F9E543}"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BDEA0-61E1-432D-9F07-DA3B121EDBE3}" type="slidenum">
              <a:rPr lang="en-US" smtClean="0"/>
              <a:t>‹#›</a:t>
            </a:fld>
            <a:endParaRPr lang="en-US"/>
          </a:p>
        </p:txBody>
      </p:sp>
    </p:spTree>
    <p:extLst>
      <p:ext uri="{BB962C8B-B14F-4D97-AF65-F5344CB8AC3E}">
        <p14:creationId xmlns:p14="http://schemas.microsoft.com/office/powerpoint/2010/main" val="339942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E4EB5F-7440-4519-8F52-55A551F9E543}"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BDEA0-61E1-432D-9F07-DA3B121EDBE3}" type="slidenum">
              <a:rPr lang="en-US" smtClean="0"/>
              <a:t>‹#›</a:t>
            </a:fld>
            <a:endParaRPr lang="en-US"/>
          </a:p>
        </p:txBody>
      </p:sp>
    </p:spTree>
    <p:extLst>
      <p:ext uri="{BB962C8B-B14F-4D97-AF65-F5344CB8AC3E}">
        <p14:creationId xmlns:p14="http://schemas.microsoft.com/office/powerpoint/2010/main" val="74231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4EB5F-7440-4519-8F52-55A551F9E543}"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BDEA0-61E1-432D-9F07-DA3B121EDBE3}" type="slidenum">
              <a:rPr lang="en-US" smtClean="0"/>
              <a:t>‹#›</a:t>
            </a:fld>
            <a:endParaRPr lang="en-US"/>
          </a:p>
        </p:txBody>
      </p:sp>
    </p:spTree>
    <p:extLst>
      <p:ext uri="{BB962C8B-B14F-4D97-AF65-F5344CB8AC3E}">
        <p14:creationId xmlns:p14="http://schemas.microsoft.com/office/powerpoint/2010/main" val="16082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E4EB5F-7440-4519-8F52-55A551F9E543}"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BDEA0-61E1-432D-9F07-DA3B121EDBE3}" type="slidenum">
              <a:rPr lang="en-US" smtClean="0"/>
              <a:t>‹#›</a:t>
            </a:fld>
            <a:endParaRPr lang="en-US"/>
          </a:p>
        </p:txBody>
      </p:sp>
    </p:spTree>
    <p:extLst>
      <p:ext uri="{BB962C8B-B14F-4D97-AF65-F5344CB8AC3E}">
        <p14:creationId xmlns:p14="http://schemas.microsoft.com/office/powerpoint/2010/main" val="20939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4EB5F-7440-4519-8F52-55A551F9E543}"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BDEA0-61E1-432D-9F07-DA3B121EDBE3}" type="slidenum">
              <a:rPr lang="en-US" smtClean="0"/>
              <a:t>‹#›</a:t>
            </a:fld>
            <a:endParaRPr lang="en-US"/>
          </a:p>
        </p:txBody>
      </p:sp>
    </p:spTree>
    <p:extLst>
      <p:ext uri="{BB962C8B-B14F-4D97-AF65-F5344CB8AC3E}">
        <p14:creationId xmlns:p14="http://schemas.microsoft.com/office/powerpoint/2010/main" val="2764294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E4EB5F-7440-4519-8F52-55A551F9E543}"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BDEA0-61E1-432D-9F07-DA3B121EDBE3}" type="slidenum">
              <a:rPr lang="en-US" smtClean="0"/>
              <a:t>‹#›</a:t>
            </a:fld>
            <a:endParaRPr lang="en-US"/>
          </a:p>
        </p:txBody>
      </p:sp>
    </p:spTree>
    <p:extLst>
      <p:ext uri="{BB962C8B-B14F-4D97-AF65-F5344CB8AC3E}">
        <p14:creationId xmlns:p14="http://schemas.microsoft.com/office/powerpoint/2010/main" val="2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E4EB5F-7440-4519-8F52-55A551F9E543}"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BDEA0-61E1-432D-9F07-DA3B121EDBE3}" type="slidenum">
              <a:rPr lang="en-US" smtClean="0"/>
              <a:t>‹#›</a:t>
            </a:fld>
            <a:endParaRPr lang="en-US"/>
          </a:p>
        </p:txBody>
      </p:sp>
    </p:spTree>
    <p:extLst>
      <p:ext uri="{BB962C8B-B14F-4D97-AF65-F5344CB8AC3E}">
        <p14:creationId xmlns:p14="http://schemas.microsoft.com/office/powerpoint/2010/main" val="296225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4EB5F-7440-4519-8F52-55A551F9E543}" type="datetimeFigureOut">
              <a:rPr lang="en-US" smtClean="0"/>
              <a:t>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BDEA0-61E1-432D-9F07-DA3B121EDBE3}" type="slidenum">
              <a:rPr lang="en-US" smtClean="0"/>
              <a:t>‹#›</a:t>
            </a:fld>
            <a:endParaRPr lang="en-US"/>
          </a:p>
        </p:txBody>
      </p:sp>
    </p:spTree>
    <p:extLst>
      <p:ext uri="{BB962C8B-B14F-4D97-AF65-F5344CB8AC3E}">
        <p14:creationId xmlns:p14="http://schemas.microsoft.com/office/powerpoint/2010/main" val="1599037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73789"/>
            <a:ext cx="9144000" cy="2387600"/>
          </a:xfrm>
        </p:spPr>
        <p:txBody>
          <a:bodyPr>
            <a:normAutofit fontScale="90000"/>
          </a:bodyPr>
          <a:lstStyle/>
          <a:p>
            <a:r>
              <a:rPr lang="en-US" b="1" dirty="0">
                <a:solidFill>
                  <a:schemeClr val="accent1">
                    <a:lumMod val="50000"/>
                  </a:schemeClr>
                </a:solidFill>
                <a:latin typeface="Arial" panose="020B0604020202020204" pitchFamily="34" charset="0"/>
                <a:cs typeface="Arial" panose="020B0604020202020204" pitchFamily="34" charset="0"/>
              </a:rPr>
              <a:t>Updates in non metastatic Rectal Cancer</a:t>
            </a:r>
          </a:p>
        </p:txBody>
      </p:sp>
      <p:sp>
        <p:nvSpPr>
          <p:cNvPr id="3" name="Subtitle 2"/>
          <p:cNvSpPr>
            <a:spLocks noGrp="1"/>
          </p:cNvSpPr>
          <p:nvPr>
            <p:ph type="subTitle" idx="1"/>
          </p:nvPr>
        </p:nvSpPr>
        <p:spPr>
          <a:xfrm>
            <a:off x="1524000" y="4133261"/>
            <a:ext cx="9144000" cy="1655762"/>
          </a:xfrm>
        </p:spPr>
        <p:txBody>
          <a:bodyPr/>
          <a:lstStyle/>
          <a:p>
            <a:r>
              <a:rPr lang="en-US" b="1" dirty="0" err="1">
                <a:solidFill>
                  <a:schemeClr val="accent1">
                    <a:lumMod val="50000"/>
                  </a:schemeClr>
                </a:solidFill>
              </a:rPr>
              <a:t>Dr</a:t>
            </a:r>
            <a:r>
              <a:rPr lang="en-US" b="1" dirty="0">
                <a:solidFill>
                  <a:schemeClr val="accent1">
                    <a:lumMod val="50000"/>
                  </a:schemeClr>
                </a:solidFill>
              </a:rPr>
              <a:t> . Manal Abo Al Shamat.</a:t>
            </a:r>
          </a:p>
          <a:p>
            <a:r>
              <a:rPr lang="en-US" b="1" dirty="0">
                <a:solidFill>
                  <a:schemeClr val="accent1">
                    <a:lumMod val="50000"/>
                  </a:schemeClr>
                </a:solidFill>
              </a:rPr>
              <a:t>8 / 12 / 2022</a:t>
            </a:r>
          </a:p>
        </p:txBody>
      </p:sp>
      <p:grpSp>
        <p:nvGrpSpPr>
          <p:cNvPr id="4" name="Graphic 4">
            <a:extLst>
              <a:ext uri="{FF2B5EF4-FFF2-40B4-BE49-F238E27FC236}">
                <a16:creationId xmlns:a16="http://schemas.microsoft.com/office/drawing/2014/main" id="{F2A8638D-8F96-BDE2-583D-D167F9894DE8}"/>
              </a:ext>
            </a:extLst>
          </p:cNvPr>
          <p:cNvGrpSpPr/>
          <p:nvPr/>
        </p:nvGrpSpPr>
        <p:grpSpPr>
          <a:xfrm rot="5400000">
            <a:off x="5943588" y="1201916"/>
            <a:ext cx="9492503" cy="3004324"/>
            <a:chOff x="3296773" y="0"/>
            <a:chExt cx="9324052" cy="2314937"/>
          </a:xfrm>
          <a:solidFill>
            <a:schemeClr val="accent1">
              <a:lumMod val="40000"/>
              <a:lumOff val="60000"/>
              <a:alpha val="56000"/>
            </a:schemeClr>
          </a:solidFill>
        </p:grpSpPr>
        <p:sp>
          <p:nvSpPr>
            <p:cNvPr id="5" name="Freeform: Shape 4">
              <a:extLst>
                <a:ext uri="{FF2B5EF4-FFF2-40B4-BE49-F238E27FC236}">
                  <a16:creationId xmlns:a16="http://schemas.microsoft.com/office/drawing/2014/main" id="{0DC65EE3-87C8-2804-D82E-421C70AE5853}"/>
                </a:ext>
              </a:extLst>
            </p:cNvPr>
            <p:cNvSpPr/>
            <p:nvPr/>
          </p:nvSpPr>
          <p:spPr>
            <a:xfrm>
              <a:off x="10715503" y="0"/>
              <a:ext cx="1892461" cy="2327797"/>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grpFill/>
            <a:ln w="64244"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22C27C3-A97D-9CC5-D51C-FA9A47CD16FB}"/>
                </a:ext>
              </a:extLst>
            </p:cNvPr>
            <p:cNvSpPr/>
            <p:nvPr/>
          </p:nvSpPr>
          <p:spPr>
            <a:xfrm>
              <a:off x="3296773" y="0"/>
              <a:ext cx="9311191" cy="1163898"/>
            </a:xfrm>
            <a:custGeom>
              <a:avLst/>
              <a:gdLst>
                <a:gd name="connsiteX0" fmla="*/ 9311191 w 9311191"/>
                <a:gd name="connsiteY0" fmla="*/ 1163899 h 1163898"/>
                <a:gd name="connsiteX1" fmla="*/ 0 w 9311191"/>
                <a:gd name="connsiteY1" fmla="*/ 0 h 1163898"/>
                <a:gd name="connsiteX2" fmla="*/ 9311191 w 9311191"/>
                <a:gd name="connsiteY2" fmla="*/ 0 h 1163898"/>
              </a:gdLst>
              <a:ahLst/>
              <a:cxnLst>
                <a:cxn ang="0">
                  <a:pos x="connsiteX0" y="connsiteY0"/>
                </a:cxn>
                <a:cxn ang="0">
                  <a:pos x="connsiteX1" y="connsiteY1"/>
                </a:cxn>
                <a:cxn ang="0">
                  <a:pos x="connsiteX2" y="connsiteY2"/>
                </a:cxn>
              </a:cxnLst>
              <a:rect l="l" t="t" r="r" b="b"/>
              <a:pathLst>
                <a:path w="9311191" h="1163898">
                  <a:moveTo>
                    <a:pt x="9311191" y="1163899"/>
                  </a:moveTo>
                  <a:lnTo>
                    <a:pt x="0" y="0"/>
                  </a:lnTo>
                  <a:lnTo>
                    <a:pt x="9311191" y="0"/>
                  </a:lnTo>
                  <a:close/>
                </a:path>
              </a:pathLst>
            </a:custGeom>
            <a:grpFill/>
            <a:ln w="64244" cap="flat">
              <a:noFill/>
              <a:prstDash val="solid"/>
              <a:miter/>
            </a:ln>
          </p:spPr>
          <p:txBody>
            <a:bodyPr rtlCol="0" anchor="ctr"/>
            <a:lstStyle/>
            <a:p>
              <a:endParaRPr lang="en-US"/>
            </a:p>
          </p:txBody>
        </p:sp>
      </p:grpSp>
    </p:spTree>
    <p:extLst>
      <p:ext uri="{BB962C8B-B14F-4D97-AF65-F5344CB8AC3E}">
        <p14:creationId xmlns:p14="http://schemas.microsoft.com/office/powerpoint/2010/main" val="1475143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06662"/>
            <a:ext cx="10515600" cy="4351338"/>
          </a:xfrm>
        </p:spPr>
        <p:txBody>
          <a:bodyPr/>
          <a:lstStyle/>
          <a:p>
            <a:pPr>
              <a:lnSpc>
                <a:spcPct val="150000"/>
              </a:lnSpc>
            </a:pPr>
            <a:r>
              <a:rPr lang="en-US" b="1" dirty="0"/>
              <a:t>Data from the </a:t>
            </a:r>
            <a:r>
              <a:rPr lang="en-US" b="1" dirty="0">
                <a:solidFill>
                  <a:schemeClr val="accent1">
                    <a:lumMod val="75000"/>
                  </a:schemeClr>
                </a:solidFill>
              </a:rPr>
              <a:t>Organ Preservation in Rectal Adenocarcinoma (OPRA) trial </a:t>
            </a:r>
            <a:r>
              <a:rPr lang="en-US" b="1" dirty="0"/>
              <a:t>(NCT02008656) were published in the </a:t>
            </a:r>
            <a:r>
              <a:rPr lang="en-US" b="1" i="1" dirty="0"/>
              <a:t>Journal of Clinical Oncology</a:t>
            </a:r>
            <a:r>
              <a:rPr lang="en-US" b="1" dirty="0"/>
              <a:t> in August 2022, showed similar result.</a:t>
            </a:r>
          </a:p>
        </p:txBody>
      </p:sp>
      <p:sp>
        <p:nvSpPr>
          <p:cNvPr id="6" name="TextBox 5">
            <a:extLst>
              <a:ext uri="{FF2B5EF4-FFF2-40B4-BE49-F238E27FC236}">
                <a16:creationId xmlns:a16="http://schemas.microsoft.com/office/drawing/2014/main" id="{9A4AFD27-3AC8-C953-3F20-09CAF2B68F49}"/>
              </a:ext>
            </a:extLst>
          </p:cNvPr>
          <p:cNvSpPr txBox="1"/>
          <p:nvPr/>
        </p:nvSpPr>
        <p:spPr>
          <a:xfrm>
            <a:off x="3680830" y="550409"/>
            <a:ext cx="4830340" cy="836431"/>
          </a:xfrm>
          <a:prstGeom prst="rect">
            <a:avLst/>
          </a:prstGeom>
          <a:noFill/>
        </p:spPr>
        <p:txBody>
          <a:bodyPr wrap="square">
            <a:spAutoFit/>
          </a:bodyPr>
          <a:lstStyle/>
          <a:p>
            <a:r>
              <a:rPr lang="en-US" sz="4800" b="1" dirty="0">
                <a:solidFill>
                  <a:schemeClr val="accent1">
                    <a:lumMod val="50000"/>
                  </a:schemeClr>
                </a:solidFill>
                <a:latin typeface="Arial" panose="020B0604020202020204" pitchFamily="34" charset="0"/>
                <a:cs typeface="Arial" panose="020B0604020202020204" pitchFamily="34" charset="0"/>
              </a:rPr>
              <a:t>Watch and Wait</a:t>
            </a:r>
          </a:p>
        </p:txBody>
      </p:sp>
    </p:spTree>
    <p:extLst>
      <p:ext uri="{BB962C8B-B14F-4D97-AF65-F5344CB8AC3E}">
        <p14:creationId xmlns:p14="http://schemas.microsoft.com/office/powerpoint/2010/main" val="2965703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846" y="1889760"/>
            <a:ext cx="11225348" cy="4417831"/>
          </a:xfrm>
        </p:spPr>
        <p:txBody>
          <a:bodyPr>
            <a:normAutofit fontScale="47500" lnSpcReduction="20000"/>
          </a:bodyPr>
          <a:lstStyle/>
          <a:p>
            <a:pPr>
              <a:lnSpc>
                <a:spcPct val="170000"/>
              </a:lnSpc>
            </a:pPr>
            <a:r>
              <a:rPr lang="en-US" sz="3200" b="1" dirty="0"/>
              <a:t>Results of the open-label, multicenter, phase 2 </a:t>
            </a:r>
            <a:r>
              <a:rPr lang="en-US" sz="3400" b="1" dirty="0">
                <a:solidFill>
                  <a:schemeClr val="accent1">
                    <a:lumMod val="75000"/>
                  </a:schemeClr>
                </a:solidFill>
              </a:rPr>
              <a:t>(OPRA) trial</a:t>
            </a:r>
            <a:r>
              <a:rPr lang="en-US" sz="3200" b="1" dirty="0"/>
              <a:t>, which randomized patients to either induction chemotherapy with FOLFOX or </a:t>
            </a:r>
            <a:r>
              <a:rPr lang="en-US" sz="3200" b="1" dirty="0" err="1"/>
              <a:t>capeox</a:t>
            </a:r>
            <a:r>
              <a:rPr lang="en-US" sz="3200" b="1" dirty="0"/>
              <a:t> for 4 months followed by </a:t>
            </a:r>
            <a:r>
              <a:rPr lang="en-US" sz="3200" b="1" dirty="0" err="1"/>
              <a:t>capecitabine</a:t>
            </a:r>
            <a:r>
              <a:rPr lang="en-US" sz="3200" b="1" dirty="0"/>
              <a:t> and radiotherapy (INCT-CRT) or the reverse sequence of CRT followed by consolidation chemotherapy (CRT-CNCT). Total </a:t>
            </a:r>
            <a:r>
              <a:rPr lang="en-US" sz="3200" b="1" dirty="0" err="1"/>
              <a:t>mesorectal</a:t>
            </a:r>
            <a:r>
              <a:rPr lang="en-US" sz="3200" b="1" dirty="0"/>
              <a:t> excision (TME) was performed in patients not achieving a clinical complete response.</a:t>
            </a:r>
          </a:p>
          <a:p>
            <a:pPr>
              <a:lnSpc>
                <a:spcPct val="170000"/>
              </a:lnSpc>
            </a:pPr>
            <a:r>
              <a:rPr lang="en-US" sz="3200" b="1" dirty="0"/>
              <a:t>Of </a:t>
            </a:r>
            <a:r>
              <a:rPr lang="en-US" sz="3200" b="1" dirty="0">
                <a:solidFill>
                  <a:srgbClr val="FF0000"/>
                </a:solidFill>
              </a:rPr>
              <a:t>324 patients, with stage III </a:t>
            </a:r>
            <a:r>
              <a:rPr lang="en-US" sz="3200" b="1" dirty="0"/>
              <a:t>cancers that were T3 (77%), node positive (71%), and less than 5 cm from the anal verge. At a median follow-up of </a:t>
            </a:r>
            <a:r>
              <a:rPr lang="en-US" sz="3200" b="1" dirty="0">
                <a:solidFill>
                  <a:srgbClr val="FF0000"/>
                </a:solidFill>
              </a:rPr>
              <a:t>3 years, disease-free survival, the primary endpoint, was similar for the INCT-CRT and CRT-CNCT arms (76% and 76%) </a:t>
            </a:r>
            <a:r>
              <a:rPr lang="en-US" sz="3200" b="1" dirty="0"/>
              <a:t>and was not superior to </a:t>
            </a:r>
            <a:r>
              <a:rPr lang="en-US" sz="3200" b="1" dirty="0">
                <a:solidFill>
                  <a:srgbClr val="FF0000"/>
                </a:solidFill>
              </a:rPr>
              <a:t>an historical rate of 75% </a:t>
            </a:r>
            <a:r>
              <a:rPr lang="en-US" sz="3200" b="1" dirty="0"/>
              <a:t>in patients undergoing conventional </a:t>
            </a:r>
            <a:r>
              <a:rPr lang="en-US" sz="3200" b="1" dirty="0" err="1"/>
              <a:t>chemoradiotherapy</a:t>
            </a:r>
            <a:r>
              <a:rPr lang="en-US" sz="3200" b="1" dirty="0"/>
              <a:t> followed by surgery. Local recurrence-free survival (94% and 94%) and </a:t>
            </a:r>
            <a:r>
              <a:rPr lang="en-US" sz="3200" b="1" dirty="0">
                <a:solidFill>
                  <a:srgbClr val="FF0000"/>
                </a:solidFill>
              </a:rPr>
              <a:t>distant metastasis free survival (84% and 82%) were also similar in the two treatment arms.</a:t>
            </a:r>
          </a:p>
          <a:p>
            <a:pPr>
              <a:lnSpc>
                <a:spcPct val="170000"/>
              </a:lnSpc>
            </a:pPr>
            <a:r>
              <a:rPr lang="en-US" sz="3200" b="1" dirty="0"/>
              <a:t> A watch-and-wait approach was offered to </a:t>
            </a:r>
            <a:r>
              <a:rPr lang="en-US" sz="3200" b="1" dirty="0">
                <a:solidFill>
                  <a:srgbClr val="FF0000"/>
                </a:solidFill>
              </a:rPr>
              <a:t>71% of the INCT-CRT </a:t>
            </a:r>
            <a:r>
              <a:rPr lang="en-US" sz="3200" b="1" dirty="0"/>
              <a:t>patients and </a:t>
            </a:r>
            <a:r>
              <a:rPr lang="en-US" sz="3200" b="1" dirty="0">
                <a:solidFill>
                  <a:srgbClr val="FF0000"/>
                </a:solidFill>
              </a:rPr>
              <a:t>76% of the CRT-CNCT patients, with 40% and 27%, respectively, developing local tumor regrowth. </a:t>
            </a:r>
          </a:p>
          <a:p>
            <a:pPr>
              <a:lnSpc>
                <a:spcPct val="170000"/>
              </a:lnSpc>
            </a:pPr>
            <a:r>
              <a:rPr lang="en-US" sz="3200" b="1" dirty="0">
                <a:solidFill>
                  <a:srgbClr val="FF0000"/>
                </a:solidFill>
              </a:rPr>
              <a:t>The CRT-CNCT group had a higher rate of TME-free survival at 3 years than the INCT-CRT group (60% vs. 47%;</a:t>
            </a:r>
            <a:r>
              <a:rPr lang="en-US" sz="3200" b="1" dirty="0"/>
              <a:t> </a:t>
            </a:r>
            <a:r>
              <a:rPr lang="en-US" sz="3200" b="1" i="1" dirty="0"/>
              <a:t>P</a:t>
            </a:r>
            <a:r>
              <a:rPr lang="en-US" sz="3200" b="1" dirty="0"/>
              <a:t>=0.02).</a:t>
            </a:r>
          </a:p>
          <a:p>
            <a:endParaRPr lang="en-US" dirty="0"/>
          </a:p>
        </p:txBody>
      </p:sp>
      <p:sp>
        <p:nvSpPr>
          <p:cNvPr id="5" name="TextBox 4">
            <a:extLst>
              <a:ext uri="{FF2B5EF4-FFF2-40B4-BE49-F238E27FC236}">
                <a16:creationId xmlns:a16="http://schemas.microsoft.com/office/drawing/2014/main" id="{A0636E59-C653-58FE-5B81-4BA6050BF47D}"/>
              </a:ext>
            </a:extLst>
          </p:cNvPr>
          <p:cNvSpPr txBox="1"/>
          <p:nvPr/>
        </p:nvSpPr>
        <p:spPr>
          <a:xfrm>
            <a:off x="3680830" y="550409"/>
            <a:ext cx="4830340" cy="836431"/>
          </a:xfrm>
          <a:prstGeom prst="rect">
            <a:avLst/>
          </a:prstGeom>
          <a:noFill/>
        </p:spPr>
        <p:txBody>
          <a:bodyPr wrap="square">
            <a:spAutoFit/>
          </a:bodyPr>
          <a:lstStyle/>
          <a:p>
            <a:r>
              <a:rPr lang="en-US" sz="4800" b="1" dirty="0">
                <a:solidFill>
                  <a:schemeClr val="accent1">
                    <a:lumMod val="50000"/>
                  </a:schemeClr>
                </a:solidFill>
                <a:latin typeface="Arial" panose="020B0604020202020204" pitchFamily="34" charset="0"/>
                <a:cs typeface="Arial" panose="020B0604020202020204" pitchFamily="34" charset="0"/>
              </a:rPr>
              <a:t>Watch and Wait</a:t>
            </a:r>
          </a:p>
        </p:txBody>
      </p:sp>
    </p:spTree>
    <p:extLst>
      <p:ext uri="{BB962C8B-B14F-4D97-AF65-F5344CB8AC3E}">
        <p14:creationId xmlns:p14="http://schemas.microsoft.com/office/powerpoint/2010/main" val="2896970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6294" y="884158"/>
            <a:ext cx="9719411" cy="5379481"/>
          </a:xfrm>
          <a:ln>
            <a:solidFill>
              <a:schemeClr val="accent1">
                <a:lumMod val="60000"/>
                <a:lumOff val="40000"/>
              </a:schemeClr>
            </a:solidFill>
          </a:ln>
        </p:spPr>
      </p:pic>
    </p:spTree>
    <p:extLst>
      <p:ext uri="{BB962C8B-B14F-4D97-AF65-F5344CB8AC3E}">
        <p14:creationId xmlns:p14="http://schemas.microsoft.com/office/powerpoint/2010/main" val="762811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973349-AC64-1B7B-D114-84724E634C61}"/>
              </a:ext>
            </a:extLst>
          </p:cNvPr>
          <p:cNvSpPr>
            <a:spLocks noGrp="1"/>
          </p:cNvSpPr>
          <p:nvPr>
            <p:ph idx="1"/>
          </p:nvPr>
        </p:nvSpPr>
        <p:spPr>
          <a:xfrm>
            <a:off x="838200" y="1371600"/>
            <a:ext cx="10515600" cy="4805363"/>
          </a:xfrm>
        </p:spPr>
        <p:txBody>
          <a:bodyPr>
            <a:normAutofit lnSpcReduction="10000"/>
          </a:bodyPr>
          <a:lstStyle/>
          <a:p>
            <a:r>
              <a:rPr lang="en-US" b="1" i="0" dirty="0">
                <a:solidFill>
                  <a:srgbClr val="FF0000"/>
                </a:solidFill>
                <a:effectLst/>
              </a:rPr>
              <a:t>Neoadjuvant </a:t>
            </a:r>
            <a:r>
              <a:rPr lang="en-US" b="1" i="0" dirty="0">
                <a:solidFill>
                  <a:srgbClr val="4D4D4D"/>
                </a:solidFill>
                <a:effectLst/>
              </a:rPr>
              <a:t>chemotherapy and radiation </a:t>
            </a:r>
            <a:r>
              <a:rPr lang="en-US" b="1" i="0" dirty="0">
                <a:solidFill>
                  <a:srgbClr val="FF0000"/>
                </a:solidFill>
                <a:effectLst/>
              </a:rPr>
              <a:t>followed by surgical </a:t>
            </a:r>
            <a:r>
              <a:rPr lang="en-US" b="1" i="0" dirty="0">
                <a:solidFill>
                  <a:srgbClr val="4D4D4D"/>
                </a:solidFill>
                <a:effectLst/>
              </a:rPr>
              <a:t>resection of the rectum is a </a:t>
            </a:r>
            <a:r>
              <a:rPr lang="en-US" b="1" i="0" dirty="0">
                <a:solidFill>
                  <a:srgbClr val="FF0000"/>
                </a:solidFill>
                <a:effectLst/>
              </a:rPr>
              <a:t>standard</a:t>
            </a:r>
            <a:r>
              <a:rPr lang="en-US" b="1" i="0" dirty="0">
                <a:solidFill>
                  <a:srgbClr val="4D4D4D"/>
                </a:solidFill>
                <a:effectLst/>
              </a:rPr>
              <a:t> treatment for locally advanced rectal cancer</a:t>
            </a:r>
          </a:p>
          <a:p>
            <a:endParaRPr lang="en-US" b="1" i="0" dirty="0">
              <a:solidFill>
                <a:srgbClr val="4D4D4D"/>
              </a:solidFill>
              <a:effectLst/>
            </a:endParaRPr>
          </a:p>
          <a:p>
            <a:r>
              <a:rPr lang="en-US" b="1" i="0" dirty="0">
                <a:solidFill>
                  <a:srgbClr val="4D4D4D"/>
                </a:solidFill>
                <a:effectLst/>
              </a:rPr>
              <a:t>A subset (</a:t>
            </a:r>
            <a:r>
              <a:rPr lang="en-US" b="1" i="0" dirty="0">
                <a:solidFill>
                  <a:srgbClr val="FF0000"/>
                </a:solidFill>
                <a:effectLst/>
              </a:rPr>
              <a:t>5 to 10%</a:t>
            </a:r>
            <a:r>
              <a:rPr lang="en-US" b="1" i="0" dirty="0">
                <a:effectLst/>
              </a:rPr>
              <a:t>)</a:t>
            </a:r>
            <a:r>
              <a:rPr lang="en-US" b="1" i="0" dirty="0">
                <a:solidFill>
                  <a:srgbClr val="FF0000"/>
                </a:solidFill>
                <a:effectLst/>
              </a:rPr>
              <a:t> </a:t>
            </a:r>
            <a:r>
              <a:rPr lang="en-US" b="1" i="0" dirty="0">
                <a:solidFill>
                  <a:srgbClr val="4D4D4D"/>
                </a:solidFill>
                <a:effectLst/>
              </a:rPr>
              <a:t>of rectal cancer is caused by a </a:t>
            </a:r>
            <a:r>
              <a:rPr lang="en-US" b="1" i="0" dirty="0">
                <a:solidFill>
                  <a:srgbClr val="FF0000"/>
                </a:solidFill>
                <a:effectLst/>
              </a:rPr>
              <a:t>deficiency in mismatch repair</a:t>
            </a:r>
          </a:p>
          <a:p>
            <a:endParaRPr lang="en-US" b="1" dirty="0">
              <a:solidFill>
                <a:srgbClr val="4D4D4D"/>
              </a:solidFill>
            </a:endParaRPr>
          </a:p>
          <a:p>
            <a:r>
              <a:rPr lang="en-US" b="1" i="0" dirty="0">
                <a:solidFill>
                  <a:srgbClr val="4D4D4D"/>
                </a:solidFill>
                <a:effectLst/>
              </a:rPr>
              <a:t>Because mismatch repair–deficient colorectal cancer is responsive to programmed death 1 (PD-1) blockade in the context of metastatic disease, it was hypothesized that checkpoint blockade could be effective in patients with mismatch repair–deficient, locally advanced rectal cancer</a:t>
            </a:r>
            <a:endParaRPr lang="en-US" b="1" dirty="0"/>
          </a:p>
        </p:txBody>
      </p:sp>
      <p:sp>
        <p:nvSpPr>
          <p:cNvPr id="8" name="TextBox 7">
            <a:extLst>
              <a:ext uri="{FF2B5EF4-FFF2-40B4-BE49-F238E27FC236}">
                <a16:creationId xmlns:a16="http://schemas.microsoft.com/office/drawing/2014/main" id="{9849CC9B-C49D-D29C-5F6F-386F4102C328}"/>
              </a:ext>
            </a:extLst>
          </p:cNvPr>
          <p:cNvSpPr txBox="1"/>
          <p:nvPr/>
        </p:nvSpPr>
        <p:spPr>
          <a:xfrm>
            <a:off x="1150883" y="6138931"/>
            <a:ext cx="5892362" cy="646331"/>
          </a:xfrm>
          <a:prstGeom prst="rect">
            <a:avLst/>
          </a:prstGeom>
          <a:noFill/>
        </p:spPr>
        <p:txBody>
          <a:bodyPr wrap="square">
            <a:spAutoFit/>
          </a:bodyPr>
          <a:lstStyle/>
          <a:p>
            <a:r>
              <a:rPr lang="en-US" b="0" dirty="0">
                <a:solidFill>
                  <a:srgbClr val="242021"/>
                </a:solidFill>
                <a:latin typeface="OTNEJMScalaSansLFCap"/>
              </a:rPr>
              <a:t>N ENGL J MED</a:t>
            </a:r>
            <a:r>
              <a:rPr lang="en-US" b="0" i="0" dirty="0">
                <a:solidFill>
                  <a:srgbClr val="242021"/>
                </a:solidFill>
                <a:effectLst/>
                <a:latin typeface="OTNEJMScalaSansLFCap"/>
              </a:rPr>
              <a:t> 386;25 nejm.org </a:t>
            </a:r>
            <a:r>
              <a:rPr lang="en-US" b="0" i="0" dirty="0">
                <a:solidFill>
                  <a:srgbClr val="242021"/>
                </a:solidFill>
                <a:effectLst/>
                <a:latin typeface="OTNEJMScalaSansLFSmallCap"/>
              </a:rPr>
              <a:t>June 23, 2022</a:t>
            </a:r>
            <a:r>
              <a:rPr lang="en-US" dirty="0"/>
              <a:t> </a:t>
            </a:r>
            <a:br>
              <a:rPr lang="en-US" dirty="0"/>
            </a:br>
            <a:endParaRPr lang="en-US" dirty="0"/>
          </a:p>
        </p:txBody>
      </p:sp>
      <p:sp>
        <p:nvSpPr>
          <p:cNvPr id="5" name="TextBox 4">
            <a:extLst>
              <a:ext uri="{FF2B5EF4-FFF2-40B4-BE49-F238E27FC236}">
                <a16:creationId xmlns:a16="http://schemas.microsoft.com/office/drawing/2014/main" id="{95E1CBF5-5FCF-8D44-CC87-3CA4AD4B392B}"/>
              </a:ext>
            </a:extLst>
          </p:cNvPr>
          <p:cNvSpPr txBox="1"/>
          <p:nvPr/>
        </p:nvSpPr>
        <p:spPr>
          <a:xfrm>
            <a:off x="3995985" y="301636"/>
            <a:ext cx="6094520" cy="923330"/>
          </a:xfrm>
          <a:prstGeom prst="rect">
            <a:avLst/>
          </a:prstGeom>
          <a:noFill/>
        </p:spPr>
        <p:txBody>
          <a:bodyPr wrap="square">
            <a:spAutoFit/>
          </a:bodyPr>
          <a:lstStyle/>
          <a:p>
            <a:r>
              <a:rPr lang="en-US" sz="4800" b="1" dirty="0" err="1">
                <a:solidFill>
                  <a:schemeClr val="accent1">
                    <a:lumMod val="50000"/>
                  </a:schemeClr>
                </a:solidFill>
                <a:latin typeface="Arial" panose="020B0604020202020204" pitchFamily="34" charset="0"/>
                <a:cs typeface="Arial" panose="020B0604020202020204" pitchFamily="34" charset="0"/>
              </a:rPr>
              <a:t>Dostarlimab</a:t>
            </a:r>
            <a:r>
              <a:rPr lang="en-US" sz="5400" b="1"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99927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EFF6A-3E4C-E7CF-600F-0193B3F25D58}"/>
              </a:ext>
            </a:extLst>
          </p:cNvPr>
          <p:cNvSpPr>
            <a:spLocks noGrp="1"/>
          </p:cNvSpPr>
          <p:nvPr>
            <p:ph idx="1"/>
          </p:nvPr>
        </p:nvSpPr>
        <p:spPr>
          <a:xfrm>
            <a:off x="838200" y="1371600"/>
            <a:ext cx="10515600" cy="4805363"/>
          </a:xfrm>
        </p:spPr>
        <p:txBody>
          <a:bodyPr>
            <a:normAutofit lnSpcReduction="10000"/>
          </a:bodyPr>
          <a:lstStyle/>
          <a:p>
            <a:r>
              <a:rPr lang="en-US" b="1" i="0" dirty="0">
                <a:solidFill>
                  <a:srgbClr val="4D4D4D"/>
                </a:solidFill>
                <a:effectLst/>
              </a:rPr>
              <a:t>A </a:t>
            </a:r>
            <a:r>
              <a:rPr lang="en-US" b="1" i="0" dirty="0">
                <a:solidFill>
                  <a:srgbClr val="FF0000"/>
                </a:solidFill>
                <a:effectLst/>
              </a:rPr>
              <a:t>prospective phase 2 study </a:t>
            </a:r>
            <a:r>
              <a:rPr lang="en-US" b="1" i="0" dirty="0">
                <a:solidFill>
                  <a:srgbClr val="4D4D4D"/>
                </a:solidFill>
                <a:effectLst/>
              </a:rPr>
              <a:t>in which </a:t>
            </a:r>
            <a:r>
              <a:rPr lang="en-US" b="1" i="0" dirty="0">
                <a:solidFill>
                  <a:srgbClr val="FF0000"/>
                </a:solidFill>
                <a:effectLst/>
              </a:rPr>
              <a:t>single-agent dostarlimab</a:t>
            </a:r>
            <a:r>
              <a:rPr lang="en-US" b="1" i="0" dirty="0">
                <a:solidFill>
                  <a:srgbClr val="4D4D4D"/>
                </a:solidFill>
                <a:effectLst/>
              </a:rPr>
              <a:t>, an </a:t>
            </a:r>
            <a:r>
              <a:rPr lang="en-US" b="1" i="0" dirty="0">
                <a:solidFill>
                  <a:srgbClr val="FF0000"/>
                </a:solidFill>
                <a:effectLst/>
              </a:rPr>
              <a:t>anti–PD-1 monoclonal antibody</a:t>
            </a:r>
            <a:r>
              <a:rPr lang="en-US" b="1" i="0" dirty="0">
                <a:solidFill>
                  <a:srgbClr val="4D4D4D"/>
                </a:solidFill>
                <a:effectLst/>
              </a:rPr>
              <a:t>, was administered every 3 weeks for 6 months in patients with </a:t>
            </a:r>
            <a:r>
              <a:rPr lang="en-US" b="1" i="0" dirty="0">
                <a:solidFill>
                  <a:srgbClr val="FF0000"/>
                </a:solidFill>
                <a:effectLst/>
              </a:rPr>
              <a:t>mismatch repair–deficient stage II or III rectal adenocarcinoma</a:t>
            </a:r>
          </a:p>
          <a:p>
            <a:pPr marL="0" indent="0">
              <a:buNone/>
            </a:pPr>
            <a:endParaRPr lang="en-US" b="1" i="0" dirty="0">
              <a:solidFill>
                <a:srgbClr val="4D4D4D"/>
              </a:solidFill>
              <a:effectLst/>
            </a:endParaRPr>
          </a:p>
          <a:p>
            <a:r>
              <a:rPr lang="en-US" b="1" i="0" dirty="0">
                <a:solidFill>
                  <a:srgbClr val="4D4D4D"/>
                </a:solidFill>
                <a:effectLst/>
              </a:rPr>
              <a:t>This treatment was to be followed by standard chemoradiotherapy and surgery</a:t>
            </a:r>
          </a:p>
          <a:p>
            <a:pPr marL="0" indent="0">
              <a:buNone/>
            </a:pPr>
            <a:endParaRPr lang="en-US" b="1" i="0" dirty="0">
              <a:solidFill>
                <a:srgbClr val="4D4D4D"/>
              </a:solidFill>
              <a:effectLst/>
            </a:endParaRPr>
          </a:p>
          <a:p>
            <a:r>
              <a:rPr lang="en-US" b="1" i="0" dirty="0">
                <a:solidFill>
                  <a:srgbClr val="4D4D4D"/>
                </a:solidFill>
                <a:effectLst/>
              </a:rPr>
              <a:t>Patients who had a clinical </a:t>
            </a:r>
            <a:r>
              <a:rPr lang="en-US" b="1" i="0" dirty="0">
                <a:solidFill>
                  <a:srgbClr val="FF0000"/>
                </a:solidFill>
                <a:effectLst/>
              </a:rPr>
              <a:t>complete response </a:t>
            </a:r>
            <a:r>
              <a:rPr lang="en-US" b="1" i="0" dirty="0">
                <a:solidFill>
                  <a:srgbClr val="4D4D4D"/>
                </a:solidFill>
                <a:effectLst/>
              </a:rPr>
              <a:t>after completion of dostarlimab therapy </a:t>
            </a:r>
            <a:r>
              <a:rPr lang="en-US" b="1" i="0" dirty="0">
                <a:solidFill>
                  <a:srgbClr val="FF0000"/>
                </a:solidFill>
                <a:effectLst/>
              </a:rPr>
              <a:t>would proceed without chemoradiotherapy and surgery</a:t>
            </a:r>
            <a:endParaRPr lang="en-US" b="1" dirty="0">
              <a:solidFill>
                <a:srgbClr val="FF0000"/>
              </a:solidFill>
            </a:endParaRPr>
          </a:p>
        </p:txBody>
      </p:sp>
      <p:pic>
        <p:nvPicPr>
          <p:cNvPr id="4" name="Picture 3">
            <a:extLst>
              <a:ext uri="{FF2B5EF4-FFF2-40B4-BE49-F238E27FC236}">
                <a16:creationId xmlns:a16="http://schemas.microsoft.com/office/drawing/2014/main" id="{F41695B3-80B0-7331-BB9A-34B9F8EBA107}"/>
              </a:ext>
            </a:extLst>
          </p:cNvPr>
          <p:cNvPicPr>
            <a:picLocks noChangeAspect="1"/>
          </p:cNvPicPr>
          <p:nvPr/>
        </p:nvPicPr>
        <p:blipFill>
          <a:blip r:embed="rId2"/>
          <a:stretch>
            <a:fillRect/>
          </a:stretch>
        </p:blipFill>
        <p:spPr>
          <a:xfrm>
            <a:off x="1090190" y="5816159"/>
            <a:ext cx="5944115" cy="676715"/>
          </a:xfrm>
          <a:prstGeom prst="rect">
            <a:avLst/>
          </a:prstGeom>
        </p:spPr>
      </p:pic>
      <p:sp>
        <p:nvSpPr>
          <p:cNvPr id="8" name="TextBox 7">
            <a:extLst>
              <a:ext uri="{FF2B5EF4-FFF2-40B4-BE49-F238E27FC236}">
                <a16:creationId xmlns:a16="http://schemas.microsoft.com/office/drawing/2014/main" id="{7FF6D34F-0528-6DE1-B77C-C1C8ACC8E9BE}"/>
              </a:ext>
            </a:extLst>
          </p:cNvPr>
          <p:cNvSpPr txBox="1"/>
          <p:nvPr/>
        </p:nvSpPr>
        <p:spPr>
          <a:xfrm>
            <a:off x="4370033" y="365126"/>
            <a:ext cx="6094520" cy="830997"/>
          </a:xfrm>
          <a:prstGeom prst="rect">
            <a:avLst/>
          </a:prstGeom>
          <a:noFill/>
        </p:spPr>
        <p:txBody>
          <a:bodyPr wrap="square">
            <a:spAutoFit/>
          </a:bodyPr>
          <a:lstStyle/>
          <a:p>
            <a:r>
              <a:rPr lang="en-US" sz="4800" b="1" dirty="0">
                <a:solidFill>
                  <a:schemeClr val="accent1">
                    <a:lumMod val="50000"/>
                  </a:schemeClr>
                </a:solidFill>
                <a:latin typeface="Arial" panose="020B0604020202020204" pitchFamily="34" charset="0"/>
                <a:cs typeface="Arial" panose="020B0604020202020204" pitchFamily="34" charset="0"/>
              </a:rPr>
              <a:t>Methods</a:t>
            </a:r>
          </a:p>
        </p:txBody>
      </p:sp>
    </p:spTree>
    <p:extLst>
      <p:ext uri="{BB962C8B-B14F-4D97-AF65-F5344CB8AC3E}">
        <p14:creationId xmlns:p14="http://schemas.microsoft.com/office/powerpoint/2010/main" val="314091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EFF6A-3E4C-E7CF-600F-0193B3F25D58}"/>
              </a:ext>
            </a:extLst>
          </p:cNvPr>
          <p:cNvSpPr>
            <a:spLocks noGrp="1"/>
          </p:cNvSpPr>
          <p:nvPr>
            <p:ph idx="1"/>
          </p:nvPr>
        </p:nvSpPr>
        <p:spPr>
          <a:xfrm>
            <a:off x="838200" y="1625600"/>
            <a:ext cx="10515600" cy="4551363"/>
          </a:xfrm>
        </p:spPr>
        <p:txBody>
          <a:bodyPr>
            <a:normAutofit/>
          </a:bodyPr>
          <a:lstStyle/>
          <a:p>
            <a:r>
              <a:rPr lang="en-US" b="1" i="0" dirty="0">
                <a:solidFill>
                  <a:srgbClr val="4D4D4D"/>
                </a:solidFill>
                <a:effectLst/>
              </a:rPr>
              <a:t>The </a:t>
            </a:r>
            <a:r>
              <a:rPr lang="en-US" b="1" i="0" dirty="0">
                <a:solidFill>
                  <a:srgbClr val="FF0000"/>
                </a:solidFill>
                <a:effectLst/>
              </a:rPr>
              <a:t>primary end points </a:t>
            </a:r>
            <a:r>
              <a:rPr lang="en-US" b="1" i="0" dirty="0">
                <a:solidFill>
                  <a:srgbClr val="4D4D4D"/>
                </a:solidFill>
                <a:effectLst/>
              </a:rPr>
              <a:t>are </a:t>
            </a:r>
            <a:r>
              <a:rPr lang="en-US" b="1" i="0" dirty="0">
                <a:solidFill>
                  <a:srgbClr val="FF0000"/>
                </a:solidFill>
                <a:effectLst/>
              </a:rPr>
              <a:t>sustained clinical complete response 12 months after completion of dostarlimab</a:t>
            </a:r>
            <a:r>
              <a:rPr lang="en-US" b="1" i="0" dirty="0">
                <a:solidFill>
                  <a:srgbClr val="4D4D4D"/>
                </a:solidFill>
                <a:effectLst/>
              </a:rPr>
              <a:t> therapy or pathological complete response after completion of dostarlimab therapy with or without chemoradiotherapy and overall response to neoadjuvant dostarlimab therapy with or without chemoradiotherapy</a:t>
            </a:r>
            <a:endParaRPr lang="en-US" b="1" dirty="0"/>
          </a:p>
        </p:txBody>
      </p:sp>
      <p:pic>
        <p:nvPicPr>
          <p:cNvPr id="4" name="Picture 3">
            <a:extLst>
              <a:ext uri="{FF2B5EF4-FFF2-40B4-BE49-F238E27FC236}">
                <a16:creationId xmlns:a16="http://schemas.microsoft.com/office/drawing/2014/main" id="{80D8069B-3E3D-713A-E8AE-5D8E11A30FF8}"/>
              </a:ext>
            </a:extLst>
          </p:cNvPr>
          <p:cNvPicPr>
            <a:picLocks noChangeAspect="1"/>
          </p:cNvPicPr>
          <p:nvPr/>
        </p:nvPicPr>
        <p:blipFill>
          <a:blip r:embed="rId2"/>
          <a:stretch>
            <a:fillRect/>
          </a:stretch>
        </p:blipFill>
        <p:spPr>
          <a:xfrm>
            <a:off x="979831" y="5991314"/>
            <a:ext cx="5944115" cy="676715"/>
          </a:xfrm>
          <a:prstGeom prst="rect">
            <a:avLst/>
          </a:prstGeom>
        </p:spPr>
      </p:pic>
      <p:sp>
        <p:nvSpPr>
          <p:cNvPr id="7" name="TextBox 6">
            <a:extLst>
              <a:ext uri="{FF2B5EF4-FFF2-40B4-BE49-F238E27FC236}">
                <a16:creationId xmlns:a16="http://schemas.microsoft.com/office/drawing/2014/main" id="{D18F3B33-0378-573F-2DCC-E97A823C3434}"/>
              </a:ext>
            </a:extLst>
          </p:cNvPr>
          <p:cNvSpPr txBox="1"/>
          <p:nvPr/>
        </p:nvSpPr>
        <p:spPr>
          <a:xfrm>
            <a:off x="4370033" y="365126"/>
            <a:ext cx="6094520" cy="830997"/>
          </a:xfrm>
          <a:prstGeom prst="rect">
            <a:avLst/>
          </a:prstGeom>
          <a:noFill/>
        </p:spPr>
        <p:txBody>
          <a:bodyPr wrap="square">
            <a:spAutoFit/>
          </a:bodyPr>
          <a:lstStyle/>
          <a:p>
            <a:r>
              <a:rPr lang="en-US" sz="4800" b="1" dirty="0">
                <a:solidFill>
                  <a:schemeClr val="accent1">
                    <a:lumMod val="50000"/>
                  </a:schemeClr>
                </a:solidFill>
                <a:latin typeface="Arial" panose="020B0604020202020204" pitchFamily="34" charset="0"/>
                <a:cs typeface="Arial" panose="020B0604020202020204" pitchFamily="34" charset="0"/>
              </a:rPr>
              <a:t>Methods</a:t>
            </a:r>
          </a:p>
        </p:txBody>
      </p:sp>
    </p:spTree>
    <p:extLst>
      <p:ext uri="{BB962C8B-B14F-4D97-AF65-F5344CB8AC3E}">
        <p14:creationId xmlns:p14="http://schemas.microsoft.com/office/powerpoint/2010/main" val="97290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DBD89B9-342E-5839-1155-C61D519933CC}"/>
              </a:ext>
            </a:extLst>
          </p:cNvPr>
          <p:cNvPicPr>
            <a:picLocks noGrp="1" noChangeAspect="1"/>
          </p:cNvPicPr>
          <p:nvPr>
            <p:ph idx="1"/>
          </p:nvPr>
        </p:nvPicPr>
        <p:blipFill>
          <a:blip r:embed="rId2"/>
          <a:stretch>
            <a:fillRect/>
          </a:stretch>
        </p:blipFill>
        <p:spPr>
          <a:xfrm>
            <a:off x="2946401" y="1174578"/>
            <a:ext cx="5755639" cy="4997883"/>
          </a:xfrm>
          <a:prstGeom prst="rect">
            <a:avLst/>
          </a:prstGeom>
          <a:solidFill>
            <a:schemeClr val="accent1">
              <a:lumMod val="60000"/>
              <a:lumOff val="40000"/>
            </a:schemeClr>
          </a:solidFill>
        </p:spPr>
      </p:pic>
      <p:pic>
        <p:nvPicPr>
          <p:cNvPr id="3" name="Picture 2">
            <a:extLst>
              <a:ext uri="{FF2B5EF4-FFF2-40B4-BE49-F238E27FC236}">
                <a16:creationId xmlns:a16="http://schemas.microsoft.com/office/drawing/2014/main" id="{FE7FE01D-B6B0-34F4-C739-94BFEA860AC8}"/>
              </a:ext>
            </a:extLst>
          </p:cNvPr>
          <p:cNvPicPr>
            <a:picLocks noChangeAspect="1"/>
          </p:cNvPicPr>
          <p:nvPr/>
        </p:nvPicPr>
        <p:blipFill>
          <a:blip r:embed="rId3"/>
          <a:stretch>
            <a:fillRect/>
          </a:stretch>
        </p:blipFill>
        <p:spPr>
          <a:xfrm>
            <a:off x="662152" y="6401108"/>
            <a:ext cx="5944115" cy="676715"/>
          </a:xfrm>
          <a:prstGeom prst="rect">
            <a:avLst/>
          </a:prstGeom>
        </p:spPr>
      </p:pic>
      <p:sp>
        <p:nvSpPr>
          <p:cNvPr id="5" name="TextBox 4">
            <a:extLst>
              <a:ext uri="{FF2B5EF4-FFF2-40B4-BE49-F238E27FC236}">
                <a16:creationId xmlns:a16="http://schemas.microsoft.com/office/drawing/2014/main" id="{A2371837-C45E-4312-C23A-DD7319647E38}"/>
              </a:ext>
            </a:extLst>
          </p:cNvPr>
          <p:cNvSpPr txBox="1"/>
          <p:nvPr/>
        </p:nvSpPr>
        <p:spPr>
          <a:xfrm>
            <a:off x="2644140" y="114934"/>
            <a:ext cx="6903720" cy="830997"/>
          </a:xfrm>
          <a:prstGeom prst="rect">
            <a:avLst/>
          </a:prstGeom>
          <a:noFill/>
        </p:spPr>
        <p:txBody>
          <a:bodyPr wrap="square">
            <a:spAutoFit/>
          </a:bodyPr>
          <a:lstStyle/>
          <a:p>
            <a:r>
              <a:rPr lang="en-US" sz="4800" b="1" dirty="0">
                <a:solidFill>
                  <a:schemeClr val="accent1">
                    <a:lumMod val="50000"/>
                  </a:schemeClr>
                </a:solidFill>
                <a:latin typeface="Arial" panose="020B0604020202020204" pitchFamily="34" charset="0"/>
                <a:cs typeface="Arial" panose="020B0604020202020204" pitchFamily="34" charset="0"/>
              </a:rPr>
              <a:t>Patient Characteristics </a:t>
            </a:r>
          </a:p>
        </p:txBody>
      </p:sp>
    </p:spTree>
    <p:extLst>
      <p:ext uri="{BB962C8B-B14F-4D97-AF65-F5344CB8AC3E}">
        <p14:creationId xmlns:p14="http://schemas.microsoft.com/office/powerpoint/2010/main" val="2287944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5DC542-0109-7A62-A4AC-A11702AF40DC}"/>
              </a:ext>
            </a:extLst>
          </p:cNvPr>
          <p:cNvSpPr>
            <a:spLocks noGrp="1"/>
          </p:cNvSpPr>
          <p:nvPr>
            <p:ph idx="1"/>
          </p:nvPr>
        </p:nvSpPr>
        <p:spPr>
          <a:xfrm>
            <a:off x="838200" y="1371600"/>
            <a:ext cx="10515600" cy="4843670"/>
          </a:xfrm>
        </p:spPr>
        <p:txBody>
          <a:bodyPr>
            <a:normAutofit fontScale="92500" lnSpcReduction="10000"/>
          </a:bodyPr>
          <a:lstStyle/>
          <a:p>
            <a:r>
              <a:rPr lang="en-US" b="1" i="0" dirty="0">
                <a:solidFill>
                  <a:srgbClr val="4D4D4D"/>
                </a:solidFill>
                <a:effectLst/>
              </a:rPr>
              <a:t>A total of </a:t>
            </a:r>
            <a:r>
              <a:rPr lang="en-US" b="1" i="0" dirty="0">
                <a:solidFill>
                  <a:srgbClr val="FF0000"/>
                </a:solidFill>
                <a:effectLst/>
              </a:rPr>
              <a:t>12 patients have completed treatment </a:t>
            </a:r>
            <a:r>
              <a:rPr lang="en-US" b="1" i="0" dirty="0">
                <a:solidFill>
                  <a:srgbClr val="4D4D4D"/>
                </a:solidFill>
                <a:effectLst/>
              </a:rPr>
              <a:t>with dostarlimab and have undergone at least 6 months of follow-up</a:t>
            </a:r>
          </a:p>
          <a:p>
            <a:pPr marL="0" indent="0">
              <a:buNone/>
            </a:pPr>
            <a:endParaRPr lang="en-US" b="1" i="0" dirty="0">
              <a:solidFill>
                <a:srgbClr val="4D4D4D"/>
              </a:solidFill>
              <a:effectLst/>
            </a:endParaRPr>
          </a:p>
          <a:p>
            <a:r>
              <a:rPr lang="en-US" b="1" i="0" dirty="0">
                <a:solidFill>
                  <a:srgbClr val="4D4D4D"/>
                </a:solidFill>
                <a:effectLst/>
              </a:rPr>
              <a:t>All 12 patients (</a:t>
            </a:r>
            <a:r>
              <a:rPr lang="en-US" b="1" i="0" dirty="0">
                <a:solidFill>
                  <a:srgbClr val="FF0000"/>
                </a:solidFill>
                <a:effectLst/>
              </a:rPr>
              <a:t>100%</a:t>
            </a:r>
            <a:r>
              <a:rPr lang="en-US" b="1" i="0" dirty="0">
                <a:solidFill>
                  <a:srgbClr val="4D4D4D"/>
                </a:solidFill>
                <a:effectLst/>
              </a:rPr>
              <a:t>; 95% confidence interval, 74 to 100) had a </a:t>
            </a:r>
            <a:r>
              <a:rPr lang="en-US" b="1" i="0" dirty="0">
                <a:solidFill>
                  <a:srgbClr val="FF0000"/>
                </a:solidFill>
                <a:effectLst/>
              </a:rPr>
              <a:t>clinical complete response, with no evidence of tumor on MRI</a:t>
            </a:r>
            <a:r>
              <a:rPr lang="en-US" b="1" i="0" dirty="0">
                <a:effectLst/>
              </a:rPr>
              <a:t>,</a:t>
            </a:r>
            <a:r>
              <a:rPr lang="en-US" b="1" i="0" dirty="0">
                <a:solidFill>
                  <a:srgbClr val="FF0000"/>
                </a:solidFill>
                <a:effectLst/>
              </a:rPr>
              <a:t> </a:t>
            </a:r>
            <a:r>
              <a:rPr lang="en-US" b="1" i="0" baseline="30000" dirty="0">
                <a:solidFill>
                  <a:srgbClr val="FF0000"/>
                </a:solidFill>
                <a:effectLst/>
              </a:rPr>
              <a:t>18</a:t>
            </a:r>
            <a:r>
              <a:rPr lang="en-US" b="1" i="0" dirty="0">
                <a:solidFill>
                  <a:srgbClr val="FF0000"/>
                </a:solidFill>
                <a:effectLst/>
              </a:rPr>
              <a:t>FDG PET CT</a:t>
            </a:r>
            <a:r>
              <a:rPr lang="en-US" b="1" i="0" dirty="0">
                <a:effectLst/>
              </a:rPr>
              <a:t>,</a:t>
            </a:r>
            <a:r>
              <a:rPr lang="en-US" b="1" i="0" dirty="0">
                <a:solidFill>
                  <a:srgbClr val="FF0000"/>
                </a:solidFill>
                <a:effectLst/>
              </a:rPr>
              <a:t> endoscopic evaluation</a:t>
            </a:r>
            <a:r>
              <a:rPr lang="en-US" b="1" i="0" dirty="0">
                <a:effectLst/>
              </a:rPr>
              <a:t>,</a:t>
            </a:r>
            <a:r>
              <a:rPr lang="en-US" b="1" i="0" dirty="0">
                <a:solidFill>
                  <a:srgbClr val="FF0000"/>
                </a:solidFill>
                <a:effectLst/>
              </a:rPr>
              <a:t> digital rectal examination</a:t>
            </a:r>
            <a:r>
              <a:rPr lang="en-US" b="1" i="0" dirty="0">
                <a:effectLst/>
              </a:rPr>
              <a:t>,</a:t>
            </a:r>
            <a:r>
              <a:rPr lang="en-US" b="1" i="0" dirty="0">
                <a:solidFill>
                  <a:srgbClr val="FF0000"/>
                </a:solidFill>
                <a:effectLst/>
              </a:rPr>
              <a:t> or biopsy</a:t>
            </a:r>
          </a:p>
          <a:p>
            <a:pPr marL="0" indent="0">
              <a:buNone/>
            </a:pPr>
            <a:endParaRPr lang="en-US" b="1" i="0" dirty="0">
              <a:solidFill>
                <a:srgbClr val="4D4D4D"/>
              </a:solidFill>
              <a:effectLst/>
            </a:endParaRPr>
          </a:p>
          <a:p>
            <a:r>
              <a:rPr lang="en-US" b="1" i="0" dirty="0">
                <a:solidFill>
                  <a:srgbClr val="4D4D4D"/>
                </a:solidFill>
                <a:effectLst/>
              </a:rPr>
              <a:t>At the time of this report, no patients had received chemoradiotherapy or undergone surgery, and </a:t>
            </a:r>
            <a:r>
              <a:rPr lang="en-US" b="1" i="0" dirty="0">
                <a:solidFill>
                  <a:srgbClr val="FF0000"/>
                </a:solidFill>
                <a:effectLst/>
              </a:rPr>
              <a:t>no cases of progression or recurrence </a:t>
            </a:r>
            <a:r>
              <a:rPr lang="en-US" b="1" i="0" dirty="0">
                <a:solidFill>
                  <a:srgbClr val="4D4D4D"/>
                </a:solidFill>
                <a:effectLst/>
              </a:rPr>
              <a:t>had been reported during </a:t>
            </a:r>
            <a:r>
              <a:rPr lang="en-US" b="1" i="0" dirty="0">
                <a:solidFill>
                  <a:srgbClr val="FF0000"/>
                </a:solidFill>
                <a:effectLst/>
              </a:rPr>
              <a:t>follow-up</a:t>
            </a:r>
            <a:r>
              <a:rPr lang="en-US" b="1" i="0" dirty="0">
                <a:solidFill>
                  <a:srgbClr val="4D4D4D"/>
                </a:solidFill>
                <a:effectLst/>
              </a:rPr>
              <a:t> (range, 6 to 25 months)</a:t>
            </a:r>
          </a:p>
          <a:p>
            <a:pPr marL="0" indent="0">
              <a:buNone/>
            </a:pPr>
            <a:endParaRPr lang="en-US" b="1" i="0" dirty="0">
              <a:solidFill>
                <a:srgbClr val="4D4D4D"/>
              </a:solidFill>
              <a:effectLst/>
            </a:endParaRPr>
          </a:p>
          <a:p>
            <a:r>
              <a:rPr lang="en-US" b="1" i="0" dirty="0">
                <a:solidFill>
                  <a:srgbClr val="FF0000"/>
                </a:solidFill>
                <a:effectLst/>
              </a:rPr>
              <a:t>No adverse events of grade 3 or higher have been reported</a:t>
            </a:r>
            <a:endParaRPr lang="en-US" b="1" dirty="0">
              <a:solidFill>
                <a:srgbClr val="FF0000"/>
              </a:solidFill>
            </a:endParaRPr>
          </a:p>
        </p:txBody>
      </p:sp>
      <p:pic>
        <p:nvPicPr>
          <p:cNvPr id="4" name="Picture 3">
            <a:extLst>
              <a:ext uri="{FF2B5EF4-FFF2-40B4-BE49-F238E27FC236}">
                <a16:creationId xmlns:a16="http://schemas.microsoft.com/office/drawing/2014/main" id="{A0249682-BC1A-BD0A-916A-7F0E67FE2A81}"/>
              </a:ext>
            </a:extLst>
          </p:cNvPr>
          <p:cNvPicPr>
            <a:picLocks noChangeAspect="1"/>
          </p:cNvPicPr>
          <p:nvPr/>
        </p:nvPicPr>
        <p:blipFill>
          <a:blip r:embed="rId2"/>
          <a:stretch>
            <a:fillRect/>
          </a:stretch>
        </p:blipFill>
        <p:spPr>
          <a:xfrm>
            <a:off x="979831" y="6419794"/>
            <a:ext cx="5944115" cy="676715"/>
          </a:xfrm>
          <a:prstGeom prst="rect">
            <a:avLst/>
          </a:prstGeom>
        </p:spPr>
      </p:pic>
      <p:sp>
        <p:nvSpPr>
          <p:cNvPr id="6" name="TextBox 5">
            <a:extLst>
              <a:ext uri="{FF2B5EF4-FFF2-40B4-BE49-F238E27FC236}">
                <a16:creationId xmlns:a16="http://schemas.microsoft.com/office/drawing/2014/main" id="{75CBA0F8-AB63-B49A-0736-563FBB7333D6}"/>
              </a:ext>
            </a:extLst>
          </p:cNvPr>
          <p:cNvSpPr txBox="1"/>
          <p:nvPr/>
        </p:nvSpPr>
        <p:spPr>
          <a:xfrm>
            <a:off x="5013960" y="438341"/>
            <a:ext cx="2651760" cy="830997"/>
          </a:xfrm>
          <a:prstGeom prst="rect">
            <a:avLst/>
          </a:prstGeom>
          <a:noFill/>
        </p:spPr>
        <p:txBody>
          <a:bodyPr wrap="square">
            <a:spAutoFit/>
          </a:bodyPr>
          <a:lstStyle/>
          <a:p>
            <a:r>
              <a:rPr lang="en-US" sz="4800" b="1" dirty="0">
                <a:solidFill>
                  <a:schemeClr val="accent1">
                    <a:lumMod val="50000"/>
                  </a:schemeClr>
                </a:solidFill>
                <a:latin typeface="Arial" panose="020B0604020202020204" pitchFamily="34" charset="0"/>
                <a:cs typeface="Arial" panose="020B0604020202020204" pitchFamily="34" charset="0"/>
              </a:rPr>
              <a:t>Results </a:t>
            </a:r>
          </a:p>
        </p:txBody>
      </p:sp>
    </p:spTree>
    <p:extLst>
      <p:ext uri="{BB962C8B-B14F-4D97-AF65-F5344CB8AC3E}">
        <p14:creationId xmlns:p14="http://schemas.microsoft.com/office/powerpoint/2010/main" val="2716192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F76EB0-64E9-BB06-18EE-55FCCE001E9D}"/>
              </a:ext>
            </a:extLst>
          </p:cNvPr>
          <p:cNvPicPr>
            <a:picLocks noChangeAspect="1"/>
          </p:cNvPicPr>
          <p:nvPr/>
        </p:nvPicPr>
        <p:blipFill>
          <a:blip r:embed="rId2"/>
          <a:stretch>
            <a:fillRect/>
          </a:stretch>
        </p:blipFill>
        <p:spPr>
          <a:xfrm>
            <a:off x="2832225" y="1377551"/>
            <a:ext cx="6527549" cy="4780230"/>
          </a:xfrm>
          <a:prstGeom prst="rect">
            <a:avLst/>
          </a:prstGeom>
        </p:spPr>
      </p:pic>
      <p:pic>
        <p:nvPicPr>
          <p:cNvPr id="3" name="Picture 2">
            <a:extLst>
              <a:ext uri="{FF2B5EF4-FFF2-40B4-BE49-F238E27FC236}">
                <a16:creationId xmlns:a16="http://schemas.microsoft.com/office/drawing/2014/main" id="{DCF671E3-9024-2E11-55C3-12CAA5153D96}"/>
              </a:ext>
            </a:extLst>
          </p:cNvPr>
          <p:cNvPicPr>
            <a:picLocks noChangeAspect="1"/>
          </p:cNvPicPr>
          <p:nvPr/>
        </p:nvPicPr>
        <p:blipFill>
          <a:blip r:embed="rId3"/>
          <a:stretch>
            <a:fillRect/>
          </a:stretch>
        </p:blipFill>
        <p:spPr>
          <a:xfrm>
            <a:off x="428038" y="6350309"/>
            <a:ext cx="5944115" cy="676715"/>
          </a:xfrm>
          <a:prstGeom prst="rect">
            <a:avLst/>
          </a:prstGeom>
        </p:spPr>
      </p:pic>
      <p:sp>
        <p:nvSpPr>
          <p:cNvPr id="5" name="TextBox 4">
            <a:extLst>
              <a:ext uri="{FF2B5EF4-FFF2-40B4-BE49-F238E27FC236}">
                <a16:creationId xmlns:a16="http://schemas.microsoft.com/office/drawing/2014/main" id="{7EB1BDB5-CD1E-388F-A084-AC28121F79EA}"/>
              </a:ext>
            </a:extLst>
          </p:cNvPr>
          <p:cNvSpPr txBox="1"/>
          <p:nvPr/>
        </p:nvSpPr>
        <p:spPr>
          <a:xfrm>
            <a:off x="1175313" y="230916"/>
            <a:ext cx="10393680" cy="954107"/>
          </a:xfrm>
          <a:prstGeom prst="rect">
            <a:avLst/>
          </a:prstGeom>
          <a:noFill/>
        </p:spPr>
        <p:txBody>
          <a:bodyPr wrap="square">
            <a:spAutoFit/>
          </a:bodyPr>
          <a:lstStyle/>
          <a:p>
            <a:r>
              <a:rPr lang="en-US" sz="2800" b="1" dirty="0">
                <a:solidFill>
                  <a:schemeClr val="accent1">
                    <a:lumMod val="50000"/>
                  </a:schemeClr>
                </a:solidFill>
                <a:latin typeface="Arial" panose="020B0604020202020204" pitchFamily="34" charset="0"/>
                <a:cs typeface="Arial" panose="020B0604020202020204" pitchFamily="34" charset="0"/>
              </a:rPr>
              <a:t>Evolution of Endoscopic and Radiographic Response in Representative Patients Treated with </a:t>
            </a:r>
            <a:r>
              <a:rPr lang="en-US" sz="2800" b="1" dirty="0" err="1">
                <a:solidFill>
                  <a:schemeClr val="accent1">
                    <a:lumMod val="50000"/>
                  </a:schemeClr>
                </a:solidFill>
                <a:latin typeface="Arial" panose="020B0604020202020204" pitchFamily="34" charset="0"/>
                <a:cs typeface="Arial" panose="020B0604020202020204" pitchFamily="34" charset="0"/>
              </a:rPr>
              <a:t>Dostarlimab</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grpSp>
        <p:nvGrpSpPr>
          <p:cNvPr id="6" name="Graphic 4">
            <a:extLst>
              <a:ext uri="{FF2B5EF4-FFF2-40B4-BE49-F238E27FC236}">
                <a16:creationId xmlns:a16="http://schemas.microsoft.com/office/drawing/2014/main" id="{D468E8EF-E7F6-A23E-7566-1B704ED4E06C}"/>
              </a:ext>
            </a:extLst>
          </p:cNvPr>
          <p:cNvGrpSpPr/>
          <p:nvPr/>
        </p:nvGrpSpPr>
        <p:grpSpPr>
          <a:xfrm rot="5400000">
            <a:off x="5943588" y="1201916"/>
            <a:ext cx="9492503" cy="3004324"/>
            <a:chOff x="3296773" y="0"/>
            <a:chExt cx="9324052" cy="2314937"/>
          </a:xfrm>
          <a:solidFill>
            <a:schemeClr val="accent1">
              <a:lumMod val="40000"/>
              <a:lumOff val="60000"/>
              <a:alpha val="56000"/>
            </a:schemeClr>
          </a:solidFill>
        </p:grpSpPr>
        <p:sp>
          <p:nvSpPr>
            <p:cNvPr id="7" name="Freeform: Shape 6">
              <a:extLst>
                <a:ext uri="{FF2B5EF4-FFF2-40B4-BE49-F238E27FC236}">
                  <a16:creationId xmlns:a16="http://schemas.microsoft.com/office/drawing/2014/main" id="{8AA8A737-ACC7-A5A0-4283-DEED78518517}"/>
                </a:ext>
              </a:extLst>
            </p:cNvPr>
            <p:cNvSpPr/>
            <p:nvPr/>
          </p:nvSpPr>
          <p:spPr>
            <a:xfrm>
              <a:off x="10715503" y="0"/>
              <a:ext cx="1892461" cy="2327797"/>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grpFill/>
            <a:ln w="64244"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6D5872E-9E69-F05C-39BC-68EED1947A18}"/>
                </a:ext>
              </a:extLst>
            </p:cNvPr>
            <p:cNvSpPr/>
            <p:nvPr/>
          </p:nvSpPr>
          <p:spPr>
            <a:xfrm>
              <a:off x="3296773" y="0"/>
              <a:ext cx="9311191" cy="1163898"/>
            </a:xfrm>
            <a:custGeom>
              <a:avLst/>
              <a:gdLst>
                <a:gd name="connsiteX0" fmla="*/ 9311191 w 9311191"/>
                <a:gd name="connsiteY0" fmla="*/ 1163899 h 1163898"/>
                <a:gd name="connsiteX1" fmla="*/ 0 w 9311191"/>
                <a:gd name="connsiteY1" fmla="*/ 0 h 1163898"/>
                <a:gd name="connsiteX2" fmla="*/ 9311191 w 9311191"/>
                <a:gd name="connsiteY2" fmla="*/ 0 h 1163898"/>
              </a:gdLst>
              <a:ahLst/>
              <a:cxnLst>
                <a:cxn ang="0">
                  <a:pos x="connsiteX0" y="connsiteY0"/>
                </a:cxn>
                <a:cxn ang="0">
                  <a:pos x="connsiteX1" y="connsiteY1"/>
                </a:cxn>
                <a:cxn ang="0">
                  <a:pos x="connsiteX2" y="connsiteY2"/>
                </a:cxn>
              </a:cxnLst>
              <a:rect l="l" t="t" r="r" b="b"/>
              <a:pathLst>
                <a:path w="9311191" h="1163898">
                  <a:moveTo>
                    <a:pt x="9311191" y="1163899"/>
                  </a:moveTo>
                  <a:lnTo>
                    <a:pt x="0" y="0"/>
                  </a:lnTo>
                  <a:lnTo>
                    <a:pt x="9311191" y="0"/>
                  </a:lnTo>
                  <a:close/>
                </a:path>
              </a:pathLst>
            </a:custGeom>
            <a:grpFill/>
            <a:ln w="64244" cap="flat">
              <a:noFill/>
              <a:prstDash val="solid"/>
              <a:miter/>
            </a:ln>
          </p:spPr>
          <p:txBody>
            <a:bodyPr rtlCol="0" anchor="ctr"/>
            <a:lstStyle/>
            <a:p>
              <a:endParaRPr lang="en-US"/>
            </a:p>
          </p:txBody>
        </p:sp>
      </p:grpSp>
    </p:spTree>
    <p:extLst>
      <p:ext uri="{BB962C8B-B14F-4D97-AF65-F5344CB8AC3E}">
        <p14:creationId xmlns:p14="http://schemas.microsoft.com/office/powerpoint/2010/main" val="531853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3C555D-4D60-B1AC-3158-C2451FE36D03}"/>
              </a:ext>
            </a:extLst>
          </p:cNvPr>
          <p:cNvPicPr>
            <a:picLocks noChangeAspect="1"/>
          </p:cNvPicPr>
          <p:nvPr/>
        </p:nvPicPr>
        <p:blipFill>
          <a:blip r:embed="rId2"/>
          <a:stretch>
            <a:fillRect/>
          </a:stretch>
        </p:blipFill>
        <p:spPr>
          <a:xfrm>
            <a:off x="2827699" y="1519892"/>
            <a:ext cx="6536602" cy="4698749"/>
          </a:xfrm>
          <a:prstGeom prst="rect">
            <a:avLst/>
          </a:prstGeom>
        </p:spPr>
      </p:pic>
      <p:pic>
        <p:nvPicPr>
          <p:cNvPr id="3" name="Picture 2">
            <a:extLst>
              <a:ext uri="{FF2B5EF4-FFF2-40B4-BE49-F238E27FC236}">
                <a16:creationId xmlns:a16="http://schemas.microsoft.com/office/drawing/2014/main" id="{5DE40A83-4A07-BDBA-77D9-FF333487FFF9}"/>
              </a:ext>
            </a:extLst>
          </p:cNvPr>
          <p:cNvPicPr>
            <a:picLocks noChangeAspect="1"/>
          </p:cNvPicPr>
          <p:nvPr/>
        </p:nvPicPr>
        <p:blipFill>
          <a:blip r:embed="rId3"/>
          <a:stretch>
            <a:fillRect/>
          </a:stretch>
        </p:blipFill>
        <p:spPr>
          <a:xfrm>
            <a:off x="304697" y="6372137"/>
            <a:ext cx="5944115" cy="676715"/>
          </a:xfrm>
          <a:prstGeom prst="rect">
            <a:avLst/>
          </a:prstGeom>
        </p:spPr>
      </p:pic>
      <p:sp>
        <p:nvSpPr>
          <p:cNvPr id="5" name="TextBox 4">
            <a:extLst>
              <a:ext uri="{FF2B5EF4-FFF2-40B4-BE49-F238E27FC236}">
                <a16:creationId xmlns:a16="http://schemas.microsoft.com/office/drawing/2014/main" id="{B1976DE6-AEB6-3203-00AF-0ABC408FACB9}"/>
              </a:ext>
            </a:extLst>
          </p:cNvPr>
          <p:cNvSpPr txBox="1"/>
          <p:nvPr/>
        </p:nvSpPr>
        <p:spPr>
          <a:xfrm>
            <a:off x="1531620" y="412289"/>
            <a:ext cx="10172700" cy="954107"/>
          </a:xfrm>
          <a:prstGeom prst="rect">
            <a:avLst/>
          </a:prstGeom>
          <a:noFill/>
        </p:spPr>
        <p:txBody>
          <a:bodyPr wrap="square">
            <a:spAutoFit/>
          </a:bodyPr>
          <a:lstStyle/>
          <a:p>
            <a:r>
              <a:rPr lang="en-US" sz="2800" b="1" dirty="0">
                <a:solidFill>
                  <a:schemeClr val="accent1">
                    <a:lumMod val="50000"/>
                  </a:schemeClr>
                </a:solidFill>
                <a:latin typeface="Arial" panose="020B0604020202020204" pitchFamily="34" charset="0"/>
                <a:cs typeface="Arial" panose="020B0604020202020204" pitchFamily="34" charset="0"/>
              </a:rPr>
              <a:t>Evolution of Endoscopic and Radiographic Response in Representative Patients Treated with </a:t>
            </a:r>
            <a:r>
              <a:rPr lang="en-US" sz="2800" b="1" dirty="0" err="1">
                <a:solidFill>
                  <a:schemeClr val="accent1">
                    <a:lumMod val="50000"/>
                  </a:schemeClr>
                </a:solidFill>
                <a:latin typeface="Arial" panose="020B0604020202020204" pitchFamily="34" charset="0"/>
                <a:cs typeface="Arial" panose="020B0604020202020204" pitchFamily="34" charset="0"/>
              </a:rPr>
              <a:t>Dostarlimab</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grpSp>
        <p:nvGrpSpPr>
          <p:cNvPr id="7" name="Graphic 4">
            <a:extLst>
              <a:ext uri="{FF2B5EF4-FFF2-40B4-BE49-F238E27FC236}">
                <a16:creationId xmlns:a16="http://schemas.microsoft.com/office/drawing/2014/main" id="{B562C635-A247-A2AE-3924-A16F4A9DDECB}"/>
              </a:ext>
            </a:extLst>
          </p:cNvPr>
          <p:cNvGrpSpPr/>
          <p:nvPr/>
        </p:nvGrpSpPr>
        <p:grpSpPr>
          <a:xfrm rot="5400000">
            <a:off x="5943588" y="1201916"/>
            <a:ext cx="9492503" cy="3004324"/>
            <a:chOff x="3296773" y="0"/>
            <a:chExt cx="9324052" cy="2314937"/>
          </a:xfrm>
          <a:solidFill>
            <a:schemeClr val="accent1">
              <a:lumMod val="40000"/>
              <a:lumOff val="60000"/>
              <a:alpha val="56000"/>
            </a:schemeClr>
          </a:solidFill>
        </p:grpSpPr>
        <p:sp>
          <p:nvSpPr>
            <p:cNvPr id="8" name="Freeform: Shape 7">
              <a:extLst>
                <a:ext uri="{FF2B5EF4-FFF2-40B4-BE49-F238E27FC236}">
                  <a16:creationId xmlns:a16="http://schemas.microsoft.com/office/drawing/2014/main" id="{DF8B516F-2595-35BA-D06E-E84EF2E258E2}"/>
                </a:ext>
              </a:extLst>
            </p:cNvPr>
            <p:cNvSpPr/>
            <p:nvPr/>
          </p:nvSpPr>
          <p:spPr>
            <a:xfrm>
              <a:off x="10715503" y="0"/>
              <a:ext cx="1892461" cy="2327797"/>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grpFill/>
            <a:ln w="64244"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45EE7C0-79B1-376C-F030-91F5C7C2D4C1}"/>
                </a:ext>
              </a:extLst>
            </p:cNvPr>
            <p:cNvSpPr/>
            <p:nvPr/>
          </p:nvSpPr>
          <p:spPr>
            <a:xfrm>
              <a:off x="3296773" y="0"/>
              <a:ext cx="9311191" cy="1163898"/>
            </a:xfrm>
            <a:custGeom>
              <a:avLst/>
              <a:gdLst>
                <a:gd name="connsiteX0" fmla="*/ 9311191 w 9311191"/>
                <a:gd name="connsiteY0" fmla="*/ 1163899 h 1163898"/>
                <a:gd name="connsiteX1" fmla="*/ 0 w 9311191"/>
                <a:gd name="connsiteY1" fmla="*/ 0 h 1163898"/>
                <a:gd name="connsiteX2" fmla="*/ 9311191 w 9311191"/>
                <a:gd name="connsiteY2" fmla="*/ 0 h 1163898"/>
              </a:gdLst>
              <a:ahLst/>
              <a:cxnLst>
                <a:cxn ang="0">
                  <a:pos x="connsiteX0" y="connsiteY0"/>
                </a:cxn>
                <a:cxn ang="0">
                  <a:pos x="connsiteX1" y="connsiteY1"/>
                </a:cxn>
                <a:cxn ang="0">
                  <a:pos x="connsiteX2" y="connsiteY2"/>
                </a:cxn>
              </a:cxnLst>
              <a:rect l="l" t="t" r="r" b="b"/>
              <a:pathLst>
                <a:path w="9311191" h="1163898">
                  <a:moveTo>
                    <a:pt x="9311191" y="1163899"/>
                  </a:moveTo>
                  <a:lnTo>
                    <a:pt x="0" y="0"/>
                  </a:lnTo>
                  <a:lnTo>
                    <a:pt x="9311191" y="0"/>
                  </a:lnTo>
                  <a:close/>
                </a:path>
              </a:pathLst>
            </a:custGeom>
            <a:grpFill/>
            <a:ln w="64244" cap="flat">
              <a:noFill/>
              <a:prstDash val="solid"/>
              <a:miter/>
            </a:ln>
          </p:spPr>
          <p:txBody>
            <a:bodyPr rtlCol="0" anchor="ctr"/>
            <a:lstStyle/>
            <a:p>
              <a:endParaRPr lang="en-US"/>
            </a:p>
          </p:txBody>
        </p:sp>
      </p:grpSp>
    </p:spTree>
    <p:extLst>
      <p:ext uri="{BB962C8B-B14F-4D97-AF65-F5344CB8AC3E}">
        <p14:creationId xmlns:p14="http://schemas.microsoft.com/office/powerpoint/2010/main" val="328422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018" y="1323703"/>
            <a:ext cx="10622280" cy="4809717"/>
          </a:xfrm>
        </p:spPr>
        <p:txBody>
          <a:bodyPr/>
          <a:lstStyle/>
          <a:p>
            <a:r>
              <a:rPr lang="en-US" sz="4000" b="1" dirty="0">
                <a:solidFill>
                  <a:schemeClr val="accent1">
                    <a:lumMod val="50000"/>
                  </a:schemeClr>
                </a:solidFill>
                <a:latin typeface="Arial" panose="020B0604020202020204" pitchFamily="34" charset="0"/>
                <a:cs typeface="Arial" panose="020B0604020202020204" pitchFamily="34" charset="0"/>
              </a:rPr>
              <a:t>TNT.</a:t>
            </a:r>
          </a:p>
          <a:p>
            <a:endParaRPr lang="en-US" sz="4000" dirty="0">
              <a:solidFill>
                <a:schemeClr val="accent1">
                  <a:lumMod val="50000"/>
                </a:schemeClr>
              </a:solidFill>
              <a:latin typeface="Arial" panose="020B0604020202020204" pitchFamily="34" charset="0"/>
              <a:cs typeface="Arial" panose="020B0604020202020204" pitchFamily="34" charset="0"/>
            </a:endParaRPr>
          </a:p>
          <a:p>
            <a:r>
              <a:rPr lang="en-US" sz="4000" b="1" dirty="0">
                <a:solidFill>
                  <a:schemeClr val="accent1">
                    <a:lumMod val="50000"/>
                  </a:schemeClr>
                </a:solidFill>
                <a:latin typeface="Arial" panose="020B0604020202020204" pitchFamily="34" charset="0"/>
                <a:cs typeface="Arial" panose="020B0604020202020204" pitchFamily="34" charset="0"/>
              </a:rPr>
              <a:t>Watch and Wait.</a:t>
            </a:r>
          </a:p>
          <a:p>
            <a:endParaRPr lang="en-US" sz="4000" dirty="0">
              <a:solidFill>
                <a:schemeClr val="accent1">
                  <a:lumMod val="50000"/>
                </a:schemeClr>
              </a:solidFill>
              <a:latin typeface="Arial" panose="020B0604020202020204" pitchFamily="34" charset="0"/>
              <a:cs typeface="Arial" panose="020B0604020202020204" pitchFamily="34" charset="0"/>
            </a:endParaRPr>
          </a:p>
          <a:p>
            <a:r>
              <a:rPr lang="en-US" sz="4000" b="1" dirty="0" err="1">
                <a:solidFill>
                  <a:schemeClr val="accent1">
                    <a:lumMod val="50000"/>
                  </a:schemeClr>
                </a:solidFill>
                <a:latin typeface="Arial" panose="020B0604020202020204" pitchFamily="34" charset="0"/>
                <a:cs typeface="Arial" panose="020B0604020202020204" pitchFamily="34" charset="0"/>
              </a:rPr>
              <a:t>Dostarlimab</a:t>
            </a:r>
            <a:r>
              <a:rPr lang="en-US" sz="4000" b="1" dirty="0">
                <a:solidFill>
                  <a:schemeClr val="accent1">
                    <a:lumMod val="50000"/>
                  </a:schemeClr>
                </a:solidFill>
                <a:latin typeface="Arial" panose="020B0604020202020204" pitchFamily="34" charset="0"/>
                <a:cs typeface="Arial" panose="020B0604020202020204" pitchFamily="34" charset="0"/>
              </a:rPr>
              <a:t>.</a:t>
            </a:r>
          </a:p>
          <a:p>
            <a:endParaRPr lang="en-US" sz="4000" dirty="0">
              <a:solidFill>
                <a:schemeClr val="accent1">
                  <a:lumMod val="50000"/>
                </a:schemeClr>
              </a:solidFill>
              <a:latin typeface="Arial" panose="020B0604020202020204" pitchFamily="34" charset="0"/>
              <a:cs typeface="Arial" panose="020B0604020202020204" pitchFamily="34" charset="0"/>
            </a:endParaRPr>
          </a:p>
          <a:p>
            <a:endParaRPr lang="en-US"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433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DCCD7B-3695-48CA-1AFD-43CDEA7D371B}"/>
              </a:ext>
            </a:extLst>
          </p:cNvPr>
          <p:cNvPicPr>
            <a:picLocks noChangeAspect="1"/>
          </p:cNvPicPr>
          <p:nvPr/>
        </p:nvPicPr>
        <p:blipFill>
          <a:blip r:embed="rId2"/>
          <a:stretch>
            <a:fillRect/>
          </a:stretch>
        </p:blipFill>
        <p:spPr>
          <a:xfrm>
            <a:off x="0" y="6440899"/>
            <a:ext cx="5944115" cy="676715"/>
          </a:xfrm>
          <a:prstGeom prst="rect">
            <a:avLst/>
          </a:prstGeom>
        </p:spPr>
      </p:pic>
      <p:sp>
        <p:nvSpPr>
          <p:cNvPr id="5" name="Rectangle 4">
            <a:extLst>
              <a:ext uri="{FF2B5EF4-FFF2-40B4-BE49-F238E27FC236}">
                <a16:creationId xmlns:a16="http://schemas.microsoft.com/office/drawing/2014/main" id="{26FFDFC8-1DE9-864B-D0C0-DD5DD7AF7C15}"/>
              </a:ext>
            </a:extLst>
          </p:cNvPr>
          <p:cNvSpPr/>
          <p:nvPr/>
        </p:nvSpPr>
        <p:spPr>
          <a:xfrm>
            <a:off x="203200" y="1828801"/>
            <a:ext cx="5420360" cy="434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42021"/>
                </a:solidFill>
                <a:latin typeface="Arial" panose="020B0604020202020204" pitchFamily="34" charset="0"/>
                <a:cs typeface="Arial" panose="020B0604020202020204" pitchFamily="34" charset="0"/>
              </a:rPr>
              <a:t>Hematoxylin and eosin staining of representative biopsy specimens obtained at baseline (Panels A and B) shows examples of viable tumor cells (Panel A, asterisk) surrounded by necrosis (Panel A, arrow) and extensive necrosis and inflammation with scant viable tumor cells (Panel B). Staining of representative biopsy specimens obtained at 3 months after initiation of treatment (Panel C) shows the presence of acellular residual mucin pools (arrow). Also shown (Panel D) are the estimated percentages of viable tumor cells on pathological exami‑ nation of specimens obtained before treatment (baseline), during treatment (6 weeks through 6 months), and during follow‑up in 10 pa‑ tients. PD‑1 denotes programmed death 1. </a:t>
            </a:r>
            <a:br>
              <a:rPr lang="en-US" dirty="0">
                <a:solidFill>
                  <a:srgbClr val="242021"/>
                </a:solidFill>
                <a:latin typeface="Arial" panose="020B0604020202020204" pitchFamily="34" charset="0"/>
                <a:cs typeface="Arial" panose="020B0604020202020204" pitchFamily="34" charset="0"/>
              </a:rPr>
            </a:br>
            <a:endParaRPr lang="en-US" dirty="0">
              <a:solidFill>
                <a:srgbClr val="24202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F03BA5E-3446-B0D9-15E2-F2181DD99627}"/>
              </a:ext>
            </a:extLst>
          </p:cNvPr>
          <p:cNvSpPr txBox="1"/>
          <p:nvPr/>
        </p:nvSpPr>
        <p:spPr>
          <a:xfrm>
            <a:off x="203200" y="278976"/>
            <a:ext cx="7211792" cy="1384995"/>
          </a:xfrm>
          <a:prstGeom prst="rect">
            <a:avLst/>
          </a:prstGeom>
          <a:noFill/>
        </p:spPr>
        <p:txBody>
          <a:bodyPr wrap="square">
            <a:spAutoFit/>
          </a:bodyPr>
          <a:lstStyle/>
          <a:p>
            <a:r>
              <a:rPr lang="en-US" sz="2800" b="1" dirty="0">
                <a:solidFill>
                  <a:schemeClr val="accent1">
                    <a:lumMod val="50000"/>
                  </a:schemeClr>
                </a:solidFill>
                <a:latin typeface="Arial" panose="020B0604020202020204" pitchFamily="34" charset="0"/>
                <a:cs typeface="Arial" panose="020B0604020202020204" pitchFamily="34" charset="0"/>
              </a:rPr>
              <a:t>Biopsy Specimens of the Rectum before and after PD1 Blockade and Viable Tumor Cell Content</a:t>
            </a:r>
          </a:p>
        </p:txBody>
      </p:sp>
      <p:grpSp>
        <p:nvGrpSpPr>
          <p:cNvPr id="8" name="Graphic 4">
            <a:extLst>
              <a:ext uri="{FF2B5EF4-FFF2-40B4-BE49-F238E27FC236}">
                <a16:creationId xmlns:a16="http://schemas.microsoft.com/office/drawing/2014/main" id="{7FCB1853-B4F3-A8DD-D424-D72C55CEAC8F}"/>
              </a:ext>
            </a:extLst>
          </p:cNvPr>
          <p:cNvGrpSpPr/>
          <p:nvPr/>
        </p:nvGrpSpPr>
        <p:grpSpPr>
          <a:xfrm rot="5400000">
            <a:off x="5943588" y="1201916"/>
            <a:ext cx="9492503" cy="3004324"/>
            <a:chOff x="3296773" y="0"/>
            <a:chExt cx="9324052" cy="2314937"/>
          </a:xfrm>
          <a:solidFill>
            <a:schemeClr val="accent1">
              <a:lumMod val="40000"/>
              <a:lumOff val="60000"/>
              <a:alpha val="56000"/>
            </a:schemeClr>
          </a:solidFill>
        </p:grpSpPr>
        <p:sp>
          <p:nvSpPr>
            <p:cNvPr id="9" name="Freeform: Shape 8">
              <a:extLst>
                <a:ext uri="{FF2B5EF4-FFF2-40B4-BE49-F238E27FC236}">
                  <a16:creationId xmlns:a16="http://schemas.microsoft.com/office/drawing/2014/main" id="{ACB4C53C-5546-9EB9-14E9-91450F379925}"/>
                </a:ext>
              </a:extLst>
            </p:cNvPr>
            <p:cNvSpPr/>
            <p:nvPr/>
          </p:nvSpPr>
          <p:spPr>
            <a:xfrm>
              <a:off x="10715503" y="0"/>
              <a:ext cx="1892461" cy="2327797"/>
            </a:xfrm>
            <a:custGeom>
              <a:avLst/>
              <a:gdLst>
                <a:gd name="connsiteX0" fmla="*/ 1478344 w 1892461"/>
                <a:gd name="connsiteY0" fmla="*/ 2327798 h 2327797"/>
                <a:gd name="connsiteX1" fmla="*/ 1892461 w 1892461"/>
                <a:gd name="connsiteY1" fmla="*/ 2327798 h 2327797"/>
                <a:gd name="connsiteX2" fmla="*/ 1892461 w 1892461"/>
                <a:gd name="connsiteY2" fmla="*/ 0 h 2327797"/>
                <a:gd name="connsiteX3" fmla="*/ 0 w 1892461"/>
                <a:gd name="connsiteY3" fmla="*/ 0 h 2327797"/>
              </a:gdLst>
              <a:ahLst/>
              <a:cxnLst>
                <a:cxn ang="0">
                  <a:pos x="connsiteX0" y="connsiteY0"/>
                </a:cxn>
                <a:cxn ang="0">
                  <a:pos x="connsiteX1" y="connsiteY1"/>
                </a:cxn>
                <a:cxn ang="0">
                  <a:pos x="connsiteX2" y="connsiteY2"/>
                </a:cxn>
                <a:cxn ang="0">
                  <a:pos x="connsiteX3" y="connsiteY3"/>
                </a:cxn>
              </a:cxnLst>
              <a:rect l="l" t="t" r="r" b="b"/>
              <a:pathLst>
                <a:path w="1892461" h="2327797">
                  <a:moveTo>
                    <a:pt x="1478344" y="2327798"/>
                  </a:moveTo>
                  <a:lnTo>
                    <a:pt x="1892461" y="2327798"/>
                  </a:lnTo>
                  <a:lnTo>
                    <a:pt x="1892461" y="0"/>
                  </a:lnTo>
                  <a:lnTo>
                    <a:pt x="0" y="0"/>
                  </a:lnTo>
                  <a:close/>
                </a:path>
              </a:pathLst>
            </a:custGeom>
            <a:grpFill/>
            <a:ln w="6424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EB710A3-271B-43DD-133A-F4DFF0FD7414}"/>
                </a:ext>
              </a:extLst>
            </p:cNvPr>
            <p:cNvSpPr/>
            <p:nvPr/>
          </p:nvSpPr>
          <p:spPr>
            <a:xfrm>
              <a:off x="3296773" y="0"/>
              <a:ext cx="9311191" cy="1163898"/>
            </a:xfrm>
            <a:custGeom>
              <a:avLst/>
              <a:gdLst>
                <a:gd name="connsiteX0" fmla="*/ 9311191 w 9311191"/>
                <a:gd name="connsiteY0" fmla="*/ 1163899 h 1163898"/>
                <a:gd name="connsiteX1" fmla="*/ 0 w 9311191"/>
                <a:gd name="connsiteY1" fmla="*/ 0 h 1163898"/>
                <a:gd name="connsiteX2" fmla="*/ 9311191 w 9311191"/>
                <a:gd name="connsiteY2" fmla="*/ 0 h 1163898"/>
              </a:gdLst>
              <a:ahLst/>
              <a:cxnLst>
                <a:cxn ang="0">
                  <a:pos x="connsiteX0" y="connsiteY0"/>
                </a:cxn>
                <a:cxn ang="0">
                  <a:pos x="connsiteX1" y="connsiteY1"/>
                </a:cxn>
                <a:cxn ang="0">
                  <a:pos x="connsiteX2" y="connsiteY2"/>
                </a:cxn>
              </a:cxnLst>
              <a:rect l="l" t="t" r="r" b="b"/>
              <a:pathLst>
                <a:path w="9311191" h="1163898">
                  <a:moveTo>
                    <a:pt x="9311191" y="1163899"/>
                  </a:moveTo>
                  <a:lnTo>
                    <a:pt x="0" y="0"/>
                  </a:lnTo>
                  <a:lnTo>
                    <a:pt x="9311191" y="0"/>
                  </a:lnTo>
                  <a:close/>
                </a:path>
              </a:pathLst>
            </a:custGeom>
            <a:grpFill/>
            <a:ln w="64244" cap="flat">
              <a:noFill/>
              <a:prstDash val="solid"/>
              <a:miter/>
            </a:ln>
          </p:spPr>
          <p:txBody>
            <a:bodyPr rtlCol="0" anchor="ctr"/>
            <a:lstStyle/>
            <a:p>
              <a:endParaRPr lang="en-US"/>
            </a:p>
          </p:txBody>
        </p:sp>
      </p:grpSp>
      <p:pic>
        <p:nvPicPr>
          <p:cNvPr id="3" name="Picture 2">
            <a:extLst>
              <a:ext uri="{FF2B5EF4-FFF2-40B4-BE49-F238E27FC236}">
                <a16:creationId xmlns:a16="http://schemas.microsoft.com/office/drawing/2014/main" id="{6E00F369-0F5E-AA70-9814-D8037784AC01}"/>
              </a:ext>
            </a:extLst>
          </p:cNvPr>
          <p:cNvPicPr>
            <a:picLocks noChangeAspect="1"/>
          </p:cNvPicPr>
          <p:nvPr/>
        </p:nvPicPr>
        <p:blipFill>
          <a:blip r:embed="rId3"/>
          <a:stretch>
            <a:fillRect/>
          </a:stretch>
        </p:blipFill>
        <p:spPr>
          <a:xfrm>
            <a:off x="6004012" y="1386839"/>
            <a:ext cx="5795019" cy="5048621"/>
          </a:xfrm>
          <a:prstGeom prst="rect">
            <a:avLst/>
          </a:prstGeom>
        </p:spPr>
      </p:pic>
    </p:spTree>
    <p:extLst>
      <p:ext uri="{BB962C8B-B14F-4D97-AF65-F5344CB8AC3E}">
        <p14:creationId xmlns:p14="http://schemas.microsoft.com/office/powerpoint/2010/main" val="3895759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8E5D75-C7C4-0403-F445-D773D2C0A5B2}"/>
              </a:ext>
            </a:extLst>
          </p:cNvPr>
          <p:cNvSpPr>
            <a:spLocks noGrp="1"/>
          </p:cNvSpPr>
          <p:nvPr>
            <p:ph idx="1"/>
          </p:nvPr>
        </p:nvSpPr>
        <p:spPr>
          <a:xfrm>
            <a:off x="838200" y="2467303"/>
            <a:ext cx="10515600" cy="4852660"/>
          </a:xfrm>
        </p:spPr>
        <p:txBody>
          <a:bodyPr/>
          <a:lstStyle/>
          <a:p>
            <a:r>
              <a:rPr lang="en-US" b="1" i="0" dirty="0">
                <a:solidFill>
                  <a:srgbClr val="4D4D4D"/>
                </a:solidFill>
                <a:effectLst/>
              </a:rPr>
              <a:t>Mismatch repair–deficient, locally advanced rectal cancer was highly sensitive to single-agent PD-1 blockade</a:t>
            </a:r>
            <a:endParaRPr lang="en-US" b="1" dirty="0">
              <a:solidFill>
                <a:srgbClr val="4D4D4D"/>
              </a:solidFill>
            </a:endParaRPr>
          </a:p>
          <a:p>
            <a:pPr marL="0" indent="0">
              <a:buNone/>
            </a:pPr>
            <a:endParaRPr lang="en-US" b="1" i="0" dirty="0">
              <a:solidFill>
                <a:srgbClr val="4D4D4D"/>
              </a:solidFill>
              <a:effectLst/>
            </a:endParaRPr>
          </a:p>
          <a:p>
            <a:r>
              <a:rPr lang="en-US" b="1" i="0" dirty="0">
                <a:solidFill>
                  <a:srgbClr val="FF0000"/>
                </a:solidFill>
                <a:effectLst/>
              </a:rPr>
              <a:t>Longer follow-up is needed </a:t>
            </a:r>
            <a:r>
              <a:rPr lang="en-US" b="1" i="0" dirty="0">
                <a:solidFill>
                  <a:srgbClr val="4D4D4D"/>
                </a:solidFill>
                <a:effectLst/>
              </a:rPr>
              <a:t>to assess the duration of response</a:t>
            </a:r>
            <a:endParaRPr lang="en-US" b="1" dirty="0"/>
          </a:p>
        </p:txBody>
      </p:sp>
      <p:pic>
        <p:nvPicPr>
          <p:cNvPr id="4" name="Picture 3">
            <a:extLst>
              <a:ext uri="{FF2B5EF4-FFF2-40B4-BE49-F238E27FC236}">
                <a16:creationId xmlns:a16="http://schemas.microsoft.com/office/drawing/2014/main" id="{C4513ED7-F1B7-4122-D1AD-67B2508ACD7D}"/>
              </a:ext>
            </a:extLst>
          </p:cNvPr>
          <p:cNvPicPr>
            <a:picLocks noChangeAspect="1"/>
          </p:cNvPicPr>
          <p:nvPr/>
        </p:nvPicPr>
        <p:blipFill>
          <a:blip r:embed="rId2"/>
          <a:stretch>
            <a:fillRect/>
          </a:stretch>
        </p:blipFill>
        <p:spPr>
          <a:xfrm>
            <a:off x="838200" y="6096108"/>
            <a:ext cx="5944115" cy="676715"/>
          </a:xfrm>
          <a:prstGeom prst="rect">
            <a:avLst/>
          </a:prstGeom>
        </p:spPr>
      </p:pic>
      <p:sp>
        <p:nvSpPr>
          <p:cNvPr id="12" name="TextBox 11">
            <a:extLst>
              <a:ext uri="{FF2B5EF4-FFF2-40B4-BE49-F238E27FC236}">
                <a16:creationId xmlns:a16="http://schemas.microsoft.com/office/drawing/2014/main" id="{C99B97A3-12C0-FF27-D1CD-A3822DA83C1E}"/>
              </a:ext>
            </a:extLst>
          </p:cNvPr>
          <p:cNvSpPr txBox="1"/>
          <p:nvPr/>
        </p:nvSpPr>
        <p:spPr>
          <a:xfrm>
            <a:off x="4145280" y="465693"/>
            <a:ext cx="3947160" cy="830997"/>
          </a:xfrm>
          <a:prstGeom prst="rect">
            <a:avLst/>
          </a:prstGeom>
          <a:noFill/>
        </p:spPr>
        <p:txBody>
          <a:bodyPr wrap="square">
            <a:spAutoFit/>
          </a:bodyPr>
          <a:lstStyle/>
          <a:p>
            <a:r>
              <a:rPr lang="en-US" sz="4800" b="1" dirty="0">
                <a:solidFill>
                  <a:schemeClr val="accent1">
                    <a:lumMod val="50000"/>
                  </a:schemeClr>
                </a:solidFill>
                <a:latin typeface="Arial" panose="020B0604020202020204" pitchFamily="34" charset="0"/>
                <a:cs typeface="Arial" panose="020B0604020202020204" pitchFamily="34" charset="0"/>
              </a:rPr>
              <a:t>Conclusions</a:t>
            </a:r>
          </a:p>
        </p:txBody>
      </p:sp>
    </p:spTree>
    <p:extLst>
      <p:ext uri="{BB962C8B-B14F-4D97-AF65-F5344CB8AC3E}">
        <p14:creationId xmlns:p14="http://schemas.microsoft.com/office/powerpoint/2010/main" val="2728610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309" y="1767840"/>
            <a:ext cx="10515600" cy="4452665"/>
          </a:xfrm>
        </p:spPr>
        <p:txBody>
          <a:bodyPr>
            <a:normAutofit/>
          </a:bodyPr>
          <a:lstStyle/>
          <a:p>
            <a:r>
              <a:rPr lang="en-US" sz="2600" b="1" dirty="0">
                <a:solidFill>
                  <a:schemeClr val="accent1">
                    <a:lumMod val="75000"/>
                  </a:schemeClr>
                </a:solidFill>
              </a:rPr>
              <a:t>Historically</a:t>
            </a:r>
            <a:r>
              <a:rPr lang="en-US" sz="2600" b="1" dirty="0"/>
              <a:t>, the standard of care for locally advanced rectal cancer has been </a:t>
            </a:r>
            <a:r>
              <a:rPr lang="en-US" sz="2600" b="1" dirty="0" err="1">
                <a:solidFill>
                  <a:schemeClr val="accent1">
                    <a:lumMod val="75000"/>
                  </a:schemeClr>
                </a:solidFill>
              </a:rPr>
              <a:t>neoadjuvant</a:t>
            </a:r>
            <a:r>
              <a:rPr lang="en-US" sz="2600" b="1" dirty="0">
                <a:solidFill>
                  <a:schemeClr val="accent1">
                    <a:lumMod val="75000"/>
                  </a:schemeClr>
                </a:solidFill>
              </a:rPr>
              <a:t> </a:t>
            </a:r>
            <a:r>
              <a:rPr lang="en-US" sz="2600" b="1" dirty="0" err="1">
                <a:solidFill>
                  <a:schemeClr val="accent1">
                    <a:lumMod val="75000"/>
                  </a:schemeClr>
                </a:solidFill>
              </a:rPr>
              <a:t>chemoradiation</a:t>
            </a:r>
            <a:r>
              <a:rPr lang="en-US" sz="2600" b="1" dirty="0">
                <a:solidFill>
                  <a:schemeClr val="accent1">
                    <a:lumMod val="75000"/>
                  </a:schemeClr>
                </a:solidFill>
              </a:rPr>
              <a:t> and total </a:t>
            </a:r>
            <a:r>
              <a:rPr lang="en-US" sz="2600" b="1" dirty="0" err="1">
                <a:solidFill>
                  <a:schemeClr val="accent1">
                    <a:lumMod val="75000"/>
                  </a:schemeClr>
                </a:solidFill>
              </a:rPr>
              <a:t>mesorectal</a:t>
            </a:r>
            <a:r>
              <a:rPr lang="en-US" sz="2600" b="1" dirty="0">
                <a:solidFill>
                  <a:schemeClr val="accent1">
                    <a:lumMod val="75000"/>
                  </a:schemeClr>
                </a:solidFill>
              </a:rPr>
              <a:t> excision (TME), followed by adjuvant chemotherapy. </a:t>
            </a:r>
          </a:p>
          <a:p>
            <a:endParaRPr lang="en-US" sz="2600" dirty="0"/>
          </a:p>
          <a:p>
            <a:r>
              <a:rPr lang="en-US" sz="2600" b="1" dirty="0">
                <a:solidFill>
                  <a:srgbClr val="FF0000"/>
                </a:solidFill>
              </a:rPr>
              <a:t>Total </a:t>
            </a:r>
            <a:r>
              <a:rPr lang="en-US" sz="2600" b="1" dirty="0" err="1">
                <a:solidFill>
                  <a:srgbClr val="FF0000"/>
                </a:solidFill>
              </a:rPr>
              <a:t>neoadjuvant</a:t>
            </a:r>
            <a:r>
              <a:rPr lang="en-US" sz="2600" b="1" dirty="0">
                <a:solidFill>
                  <a:srgbClr val="FF0000"/>
                </a:solidFill>
              </a:rPr>
              <a:t> </a:t>
            </a:r>
            <a:r>
              <a:rPr lang="en-US" sz="2600" b="1" dirty="0"/>
              <a:t>protocols, in which </a:t>
            </a:r>
            <a:r>
              <a:rPr lang="en-US" sz="2600" b="1" dirty="0">
                <a:solidFill>
                  <a:srgbClr val="FF0000"/>
                </a:solidFill>
              </a:rPr>
              <a:t>all chemotherapy is delivered up front (induction chemotherapy followed by </a:t>
            </a:r>
            <a:r>
              <a:rPr lang="en-US" sz="2600" b="1" dirty="0" err="1">
                <a:solidFill>
                  <a:srgbClr val="FF0000"/>
                </a:solidFill>
              </a:rPr>
              <a:t>chemoradiation</a:t>
            </a:r>
            <a:r>
              <a:rPr lang="en-US" sz="2600" b="1" dirty="0">
                <a:solidFill>
                  <a:srgbClr val="FF0000"/>
                </a:solidFill>
              </a:rPr>
              <a:t> or </a:t>
            </a:r>
            <a:r>
              <a:rPr lang="en-US" sz="2600" b="1" dirty="0" err="1">
                <a:solidFill>
                  <a:srgbClr val="FF0000"/>
                </a:solidFill>
              </a:rPr>
              <a:t>chemoradiation</a:t>
            </a:r>
            <a:r>
              <a:rPr lang="en-US" sz="2600" b="1" dirty="0">
                <a:solidFill>
                  <a:srgbClr val="FF0000"/>
                </a:solidFill>
              </a:rPr>
              <a:t> followed by consolidation chemotherapy)</a:t>
            </a:r>
            <a:r>
              <a:rPr lang="en-US" sz="2600" b="1" dirty="0"/>
              <a:t>. </a:t>
            </a:r>
          </a:p>
          <a:p>
            <a:endParaRPr lang="en-US" sz="2600" b="1" dirty="0"/>
          </a:p>
          <a:p>
            <a:r>
              <a:rPr lang="en-US" sz="2600" b="1" dirty="0"/>
              <a:t>Total </a:t>
            </a:r>
            <a:r>
              <a:rPr lang="en-US" sz="2600" b="1" dirty="0" err="1"/>
              <a:t>neoadjuvant</a:t>
            </a:r>
            <a:r>
              <a:rPr lang="en-US" sz="2600" b="1" dirty="0"/>
              <a:t> therapy </a:t>
            </a:r>
            <a:r>
              <a:rPr lang="en-US" sz="2600" b="1" dirty="0">
                <a:solidFill>
                  <a:srgbClr val="FF0000"/>
                </a:solidFill>
              </a:rPr>
              <a:t>(TNT) </a:t>
            </a:r>
            <a:r>
              <a:rPr lang="en-US" sz="2600" b="1" dirty="0"/>
              <a:t>is now recognized as </a:t>
            </a:r>
            <a:r>
              <a:rPr lang="en-US" sz="2600" b="1" dirty="0">
                <a:solidFill>
                  <a:srgbClr val="FF0000"/>
                </a:solidFill>
              </a:rPr>
              <a:t>the preferred standard for the treatment of locally advanced rectal cancer</a:t>
            </a:r>
            <a:r>
              <a:rPr lang="en-US" sz="2600" b="1" dirty="0"/>
              <a:t>.</a:t>
            </a:r>
          </a:p>
          <a:p>
            <a:endParaRPr lang="en-US" sz="2600" b="1" dirty="0"/>
          </a:p>
          <a:p>
            <a:endParaRPr lang="en-US" sz="2600" b="1" dirty="0"/>
          </a:p>
        </p:txBody>
      </p:sp>
      <p:sp>
        <p:nvSpPr>
          <p:cNvPr id="6" name="Rectangle 5"/>
          <p:cNvSpPr/>
          <p:nvPr/>
        </p:nvSpPr>
        <p:spPr>
          <a:xfrm>
            <a:off x="1967714" y="349695"/>
            <a:ext cx="10929257" cy="1246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chemeClr val="accent1">
                    <a:lumMod val="50000"/>
                  </a:schemeClr>
                </a:solidFill>
                <a:latin typeface="Arial" panose="020B0604020202020204" pitchFamily="34" charset="0"/>
                <a:cs typeface="Arial" panose="020B0604020202020204" pitchFamily="34" charset="0"/>
              </a:rPr>
              <a:t>TNT:Total</a:t>
            </a:r>
            <a:r>
              <a:rPr lang="en-US" sz="4000" b="1" dirty="0">
                <a:solidFill>
                  <a:schemeClr val="accent1">
                    <a:lumMod val="50000"/>
                  </a:schemeClr>
                </a:solidFill>
                <a:latin typeface="Arial" panose="020B0604020202020204" pitchFamily="34" charset="0"/>
                <a:cs typeface="Arial" panose="020B0604020202020204" pitchFamily="34" charset="0"/>
              </a:rPr>
              <a:t> </a:t>
            </a:r>
            <a:r>
              <a:rPr lang="en-US" sz="4000" b="1" dirty="0" err="1">
                <a:solidFill>
                  <a:schemeClr val="accent1">
                    <a:lumMod val="50000"/>
                  </a:schemeClr>
                </a:solidFill>
                <a:latin typeface="Arial" panose="020B0604020202020204" pitchFamily="34" charset="0"/>
                <a:cs typeface="Arial" panose="020B0604020202020204" pitchFamily="34" charset="0"/>
              </a:rPr>
              <a:t>Neoadjuvant</a:t>
            </a:r>
            <a:r>
              <a:rPr lang="en-US" sz="4000" b="1" dirty="0">
                <a:solidFill>
                  <a:schemeClr val="accent1">
                    <a:lumMod val="50000"/>
                  </a:schemeClr>
                </a:solidFill>
                <a:latin typeface="Arial" panose="020B0604020202020204" pitchFamily="34" charset="0"/>
                <a:cs typeface="Arial" panose="020B0604020202020204" pitchFamily="34" charset="0"/>
              </a:rPr>
              <a:t> Therapy</a:t>
            </a:r>
          </a:p>
        </p:txBody>
      </p:sp>
    </p:spTree>
    <p:extLst>
      <p:ext uri="{BB962C8B-B14F-4D97-AF65-F5344CB8AC3E}">
        <p14:creationId xmlns:p14="http://schemas.microsoft.com/office/powerpoint/2010/main" val="1066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891" y="1724297"/>
            <a:ext cx="10691949" cy="4470084"/>
          </a:xfrm>
        </p:spPr>
        <p:txBody>
          <a:bodyPr>
            <a:normAutofit fontScale="92500" lnSpcReduction="10000"/>
          </a:bodyPr>
          <a:lstStyle/>
          <a:p>
            <a:r>
              <a:rPr lang="en-US" b="1" dirty="0" err="1"/>
              <a:t>Multiagent</a:t>
            </a:r>
            <a:r>
              <a:rPr lang="en-US" b="1" dirty="0"/>
              <a:t> </a:t>
            </a:r>
            <a:r>
              <a:rPr lang="en-US" b="1" dirty="0">
                <a:solidFill>
                  <a:srgbClr val="FF0000"/>
                </a:solidFill>
              </a:rPr>
              <a:t>systemic chemotherapy regimens </a:t>
            </a:r>
            <a:r>
              <a:rPr lang="en-US" b="1" dirty="0"/>
              <a:t>such as </a:t>
            </a:r>
            <a:r>
              <a:rPr lang="en-US" b="1" dirty="0">
                <a:solidFill>
                  <a:srgbClr val="FF0000"/>
                </a:solidFill>
              </a:rPr>
              <a:t> (FOLFOX) or (</a:t>
            </a:r>
            <a:r>
              <a:rPr lang="en-US" b="1" dirty="0" err="1">
                <a:solidFill>
                  <a:srgbClr val="FF0000"/>
                </a:solidFill>
              </a:rPr>
              <a:t>capeox</a:t>
            </a:r>
            <a:r>
              <a:rPr lang="en-US" b="1" dirty="0">
                <a:solidFill>
                  <a:srgbClr val="FF0000"/>
                </a:solidFill>
              </a:rPr>
              <a:t>) or (FOLFIRINOX) </a:t>
            </a:r>
            <a:r>
              <a:rPr lang="en-US" b="1" dirty="0"/>
              <a:t>can be given before or after radiation therapy.</a:t>
            </a:r>
          </a:p>
          <a:p>
            <a:endParaRPr lang="en-US" b="1" dirty="0"/>
          </a:p>
          <a:p>
            <a:r>
              <a:rPr lang="en-US" b="1" dirty="0"/>
              <a:t> TNT offers advantages regardless of the sequence of </a:t>
            </a:r>
            <a:r>
              <a:rPr lang="en-US" b="1" dirty="0" err="1"/>
              <a:t>multiagent</a:t>
            </a:r>
            <a:r>
              <a:rPr lang="en-US" b="1" dirty="0"/>
              <a:t> chemotherapy and CRT, such as</a:t>
            </a:r>
          </a:p>
          <a:p>
            <a:r>
              <a:rPr lang="en-US" b="1" dirty="0">
                <a:solidFill>
                  <a:schemeClr val="accent1">
                    <a:lumMod val="75000"/>
                  </a:schemeClr>
                </a:solidFill>
              </a:rPr>
              <a:t>Allow more patients to complete systemic therapy.</a:t>
            </a:r>
          </a:p>
          <a:p>
            <a:r>
              <a:rPr lang="en-US" b="1" dirty="0">
                <a:solidFill>
                  <a:schemeClr val="accent1">
                    <a:lumMod val="75000"/>
                  </a:schemeClr>
                </a:solidFill>
              </a:rPr>
              <a:t>Treat </a:t>
            </a:r>
            <a:r>
              <a:rPr lang="en-US" b="1" dirty="0" err="1">
                <a:solidFill>
                  <a:schemeClr val="accent1">
                    <a:lumMod val="75000"/>
                  </a:schemeClr>
                </a:solidFill>
              </a:rPr>
              <a:t>potineal</a:t>
            </a:r>
            <a:r>
              <a:rPr lang="en-US" b="1" dirty="0">
                <a:solidFill>
                  <a:schemeClr val="accent1">
                    <a:lumMod val="75000"/>
                  </a:schemeClr>
                </a:solidFill>
              </a:rPr>
              <a:t> </a:t>
            </a:r>
            <a:r>
              <a:rPr lang="en-US" b="1" dirty="0" err="1">
                <a:solidFill>
                  <a:schemeClr val="accent1">
                    <a:lumMod val="75000"/>
                  </a:schemeClr>
                </a:solidFill>
              </a:rPr>
              <a:t>micrometastatic</a:t>
            </a:r>
            <a:r>
              <a:rPr lang="en-US" b="1" dirty="0">
                <a:solidFill>
                  <a:schemeClr val="accent1">
                    <a:lumMod val="75000"/>
                  </a:schemeClr>
                </a:solidFill>
              </a:rPr>
              <a:t> disease earlier.</a:t>
            </a:r>
          </a:p>
          <a:p>
            <a:r>
              <a:rPr lang="en-US" b="1" dirty="0">
                <a:solidFill>
                  <a:schemeClr val="accent1">
                    <a:lumMod val="75000"/>
                  </a:schemeClr>
                </a:solidFill>
              </a:rPr>
              <a:t>shortening the interval before ileostomy reversal,</a:t>
            </a:r>
          </a:p>
          <a:p>
            <a:r>
              <a:rPr lang="en-US" b="1" dirty="0">
                <a:solidFill>
                  <a:schemeClr val="accent1">
                    <a:lumMod val="75000"/>
                  </a:schemeClr>
                </a:solidFill>
              </a:rPr>
              <a:t> potentially improving the tumor clinical response rate (</a:t>
            </a:r>
            <a:r>
              <a:rPr lang="en-US" b="1" dirty="0" err="1">
                <a:solidFill>
                  <a:schemeClr val="accent1">
                    <a:lumMod val="75000"/>
                  </a:schemeClr>
                </a:solidFill>
              </a:rPr>
              <a:t>cCR</a:t>
            </a:r>
            <a:r>
              <a:rPr lang="en-US" b="1" dirty="0">
                <a:solidFill>
                  <a:schemeClr val="accent1">
                    <a:lumMod val="75000"/>
                  </a:schemeClr>
                </a:solidFill>
              </a:rPr>
              <a:t>)</a:t>
            </a:r>
          </a:p>
          <a:p>
            <a:r>
              <a:rPr lang="en-US" b="1" dirty="0">
                <a:solidFill>
                  <a:schemeClr val="accent1">
                    <a:lumMod val="75000"/>
                  </a:schemeClr>
                </a:solidFill>
              </a:rPr>
              <a:t> and facilitating organ preservation.</a:t>
            </a:r>
          </a:p>
        </p:txBody>
      </p:sp>
      <p:sp>
        <p:nvSpPr>
          <p:cNvPr id="4" name="Rectangle 3"/>
          <p:cNvSpPr/>
          <p:nvPr/>
        </p:nvSpPr>
        <p:spPr>
          <a:xfrm>
            <a:off x="5103202" y="280852"/>
            <a:ext cx="11103429" cy="1201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chemeClr val="accent1">
                    <a:lumMod val="50000"/>
                  </a:schemeClr>
                </a:solidFill>
                <a:latin typeface="Arial" panose="020B0604020202020204" pitchFamily="34" charset="0"/>
                <a:cs typeface="Arial" panose="020B0604020202020204" pitchFamily="34" charset="0"/>
              </a:rPr>
              <a:t>TNT</a:t>
            </a:r>
          </a:p>
        </p:txBody>
      </p:sp>
    </p:spTree>
    <p:extLst>
      <p:ext uri="{BB962C8B-B14F-4D97-AF65-F5344CB8AC3E}">
        <p14:creationId xmlns:p14="http://schemas.microsoft.com/office/powerpoint/2010/main" val="2863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4540341"/>
          </a:xfrm>
        </p:spPr>
        <p:txBody>
          <a:bodyPr>
            <a:normAutofit fontScale="92500"/>
          </a:bodyPr>
          <a:lstStyle/>
          <a:p>
            <a:r>
              <a:rPr lang="en-US" b="1" dirty="0"/>
              <a:t>The phase III </a:t>
            </a:r>
            <a:r>
              <a:rPr lang="en-US" b="1" dirty="0">
                <a:solidFill>
                  <a:schemeClr val="accent1">
                    <a:lumMod val="75000"/>
                  </a:schemeClr>
                </a:solidFill>
              </a:rPr>
              <a:t>PRODIGE trial </a:t>
            </a:r>
            <a:r>
              <a:rPr lang="en-US" b="1" dirty="0"/>
              <a:t>randomized </a:t>
            </a:r>
            <a:r>
              <a:rPr lang="en-US" b="1" dirty="0">
                <a:solidFill>
                  <a:schemeClr val="accent1">
                    <a:lumMod val="75000"/>
                  </a:schemeClr>
                </a:solidFill>
              </a:rPr>
              <a:t>461 patients</a:t>
            </a:r>
            <a:r>
              <a:rPr lang="en-US" b="1" dirty="0"/>
              <a:t> with locally advanced rectal cancer to </a:t>
            </a:r>
            <a:r>
              <a:rPr lang="en-US" b="1" dirty="0">
                <a:solidFill>
                  <a:srgbClr val="FF0000"/>
                </a:solidFill>
              </a:rPr>
              <a:t>Arm A</a:t>
            </a:r>
            <a:r>
              <a:rPr lang="en-US" b="1" dirty="0"/>
              <a:t> pts received </a:t>
            </a:r>
            <a:r>
              <a:rPr lang="en-US" b="1" dirty="0" err="1">
                <a:solidFill>
                  <a:srgbClr val="FF0000"/>
                </a:solidFill>
              </a:rPr>
              <a:t>preop</a:t>
            </a:r>
            <a:r>
              <a:rPr lang="en-US" b="1" dirty="0">
                <a:solidFill>
                  <a:srgbClr val="FF0000"/>
                </a:solidFill>
              </a:rPr>
              <a:t> CRT, surgery, then adjuvant CT for 6 months</a:t>
            </a:r>
            <a:r>
              <a:rPr lang="en-US" b="1" dirty="0"/>
              <a:t>. </a:t>
            </a:r>
            <a:r>
              <a:rPr lang="en-US" b="1" dirty="0">
                <a:solidFill>
                  <a:srgbClr val="FF0000"/>
                </a:solidFill>
              </a:rPr>
              <a:t>Arm B</a:t>
            </a:r>
            <a:r>
              <a:rPr lang="en-US" b="1" dirty="0"/>
              <a:t> pts received </a:t>
            </a:r>
            <a:r>
              <a:rPr lang="en-US" b="1" dirty="0">
                <a:solidFill>
                  <a:srgbClr val="FF0000"/>
                </a:solidFill>
              </a:rPr>
              <a:t>6 cycles of </a:t>
            </a:r>
            <a:r>
              <a:rPr lang="en-US" b="1" dirty="0" err="1">
                <a:solidFill>
                  <a:srgbClr val="FF0000"/>
                </a:solidFill>
              </a:rPr>
              <a:t>mFOLFIRINOX</a:t>
            </a:r>
            <a:r>
              <a:rPr lang="en-US" b="1" dirty="0">
                <a:solidFill>
                  <a:srgbClr val="FF0000"/>
                </a:solidFill>
              </a:rPr>
              <a:t> every 14 days, followed by </a:t>
            </a:r>
            <a:r>
              <a:rPr lang="en-US" b="1" dirty="0" err="1">
                <a:solidFill>
                  <a:srgbClr val="FF0000"/>
                </a:solidFill>
              </a:rPr>
              <a:t>preop</a:t>
            </a:r>
            <a:r>
              <a:rPr lang="en-US" b="1" dirty="0">
                <a:solidFill>
                  <a:srgbClr val="FF0000"/>
                </a:solidFill>
              </a:rPr>
              <a:t> CRT, surgery and 3 </a:t>
            </a:r>
            <a:r>
              <a:rPr lang="en-US" b="1" dirty="0" err="1">
                <a:solidFill>
                  <a:srgbClr val="FF0000"/>
                </a:solidFill>
              </a:rPr>
              <a:t>mos</a:t>
            </a:r>
            <a:r>
              <a:rPr lang="en-US" b="1" dirty="0">
                <a:solidFill>
                  <a:srgbClr val="FF0000"/>
                </a:solidFill>
              </a:rPr>
              <a:t> of adjuvant CT</a:t>
            </a:r>
            <a:r>
              <a:rPr lang="en-US" b="1" dirty="0"/>
              <a:t>. </a:t>
            </a:r>
            <a:r>
              <a:rPr lang="en-US" b="1" dirty="0">
                <a:solidFill>
                  <a:srgbClr val="FF0000"/>
                </a:solidFill>
              </a:rPr>
              <a:t>Adjuvant CT </a:t>
            </a:r>
            <a:r>
              <a:rPr lang="en-US" b="1" dirty="0"/>
              <a:t>consisted of</a:t>
            </a:r>
            <a:r>
              <a:rPr lang="en-US" b="1" dirty="0">
                <a:solidFill>
                  <a:srgbClr val="FF0000"/>
                </a:solidFill>
              </a:rPr>
              <a:t> mFOLFOX6 or </a:t>
            </a:r>
            <a:r>
              <a:rPr lang="en-US" b="1" dirty="0" err="1">
                <a:solidFill>
                  <a:srgbClr val="FF0000"/>
                </a:solidFill>
              </a:rPr>
              <a:t>capecitabine</a:t>
            </a:r>
            <a:r>
              <a:rPr lang="en-US" b="1" dirty="0">
                <a:solidFill>
                  <a:srgbClr val="FF0000"/>
                </a:solidFill>
              </a:rPr>
              <a:t>.</a:t>
            </a:r>
            <a:r>
              <a:rPr lang="en-US" b="1" dirty="0"/>
              <a:t> </a:t>
            </a:r>
          </a:p>
          <a:p>
            <a:pPr marL="0" indent="0">
              <a:buNone/>
            </a:pPr>
            <a:endParaRPr lang="en-US" b="1" dirty="0"/>
          </a:p>
          <a:p>
            <a:r>
              <a:rPr lang="en-US" b="1" dirty="0"/>
              <a:t>The trial showed an </a:t>
            </a:r>
            <a:r>
              <a:rPr lang="en-US" b="1" dirty="0">
                <a:solidFill>
                  <a:srgbClr val="FF0000"/>
                </a:solidFill>
              </a:rPr>
              <a:t>improvement</a:t>
            </a:r>
            <a:r>
              <a:rPr lang="en-US" b="1" dirty="0"/>
              <a:t> in the primary end point of </a:t>
            </a:r>
            <a:r>
              <a:rPr lang="en-US" b="1" dirty="0">
                <a:solidFill>
                  <a:srgbClr val="FF0000"/>
                </a:solidFill>
              </a:rPr>
              <a:t>3-years DFS with the TNT approach (75.5% vs 68.5% </a:t>
            </a:r>
            <a:r>
              <a:rPr lang="en-US" b="1" dirty="0"/>
              <a:t>, HR,0.69;95%CI,0.49-0.97)</a:t>
            </a:r>
          </a:p>
          <a:p>
            <a:r>
              <a:rPr lang="en-US" b="1" dirty="0"/>
              <a:t>There was also an improvement in the </a:t>
            </a:r>
            <a:r>
              <a:rPr lang="en-US" b="1" dirty="0" err="1">
                <a:solidFill>
                  <a:srgbClr val="FF0000"/>
                </a:solidFill>
              </a:rPr>
              <a:t>pCR</a:t>
            </a:r>
            <a:r>
              <a:rPr lang="en-US" b="1" dirty="0">
                <a:solidFill>
                  <a:srgbClr val="FF0000"/>
                </a:solidFill>
              </a:rPr>
              <a:t> rate (27.5% vs 11.7%;P&lt;.001) </a:t>
            </a:r>
            <a:r>
              <a:rPr lang="en-US" b="1" dirty="0"/>
              <a:t>with the TNT approach.</a:t>
            </a:r>
          </a:p>
        </p:txBody>
      </p:sp>
      <p:sp>
        <p:nvSpPr>
          <p:cNvPr id="2" name="Rectangle 1">
            <a:extLst>
              <a:ext uri="{FF2B5EF4-FFF2-40B4-BE49-F238E27FC236}">
                <a16:creationId xmlns:a16="http://schemas.microsoft.com/office/drawing/2014/main" id="{128971C2-18AD-4086-03BD-C221184D1094}"/>
              </a:ext>
            </a:extLst>
          </p:cNvPr>
          <p:cNvSpPr/>
          <p:nvPr/>
        </p:nvSpPr>
        <p:spPr>
          <a:xfrm>
            <a:off x="5103202" y="280852"/>
            <a:ext cx="11103429" cy="1201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chemeClr val="accent1">
                    <a:lumMod val="50000"/>
                  </a:schemeClr>
                </a:solidFill>
                <a:latin typeface="Arial" panose="020B0604020202020204" pitchFamily="34" charset="0"/>
                <a:cs typeface="Arial" panose="020B0604020202020204" pitchFamily="34" charset="0"/>
              </a:rPr>
              <a:t>TNT</a:t>
            </a:r>
          </a:p>
        </p:txBody>
      </p:sp>
    </p:spTree>
    <p:extLst>
      <p:ext uri="{BB962C8B-B14F-4D97-AF65-F5344CB8AC3E}">
        <p14:creationId xmlns:p14="http://schemas.microsoft.com/office/powerpoint/2010/main" val="4074012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766" y="1672046"/>
            <a:ext cx="10779034" cy="4284617"/>
          </a:xfrm>
        </p:spPr>
        <p:txBody>
          <a:bodyPr>
            <a:normAutofit fontScale="92500" lnSpcReduction="10000"/>
          </a:bodyPr>
          <a:lstStyle/>
          <a:p>
            <a:r>
              <a:rPr lang="en-US" b="1" dirty="0"/>
              <a:t>The phase III </a:t>
            </a:r>
            <a:r>
              <a:rPr lang="en-US" b="1" dirty="0">
                <a:solidFill>
                  <a:schemeClr val="accent1">
                    <a:lumMod val="75000"/>
                  </a:schemeClr>
                </a:solidFill>
              </a:rPr>
              <a:t>RAPIDO trial </a:t>
            </a:r>
            <a:r>
              <a:rPr lang="en-US" b="1" dirty="0"/>
              <a:t>randomized </a:t>
            </a:r>
            <a:r>
              <a:rPr lang="en-US" b="1" dirty="0">
                <a:solidFill>
                  <a:schemeClr val="accent1">
                    <a:lumMod val="75000"/>
                  </a:schemeClr>
                </a:solidFill>
              </a:rPr>
              <a:t>920 patients </a:t>
            </a:r>
            <a:r>
              <a:rPr lang="en-US" b="1" dirty="0"/>
              <a:t>with locally advanced rectal cancer to experimental treatment group received </a:t>
            </a:r>
            <a:r>
              <a:rPr lang="en-US" b="1" dirty="0">
                <a:solidFill>
                  <a:srgbClr val="FF0000"/>
                </a:solidFill>
              </a:rPr>
              <a:t>short-course radiotherapy followed by 6 cycles of CAPOX  or 8 cycles of FOLFOX4 followed by total </a:t>
            </a:r>
            <a:r>
              <a:rPr lang="en-US" b="1" dirty="0" err="1">
                <a:solidFill>
                  <a:srgbClr val="FF0000"/>
                </a:solidFill>
              </a:rPr>
              <a:t>mesorectal</a:t>
            </a:r>
            <a:r>
              <a:rPr lang="en-US" b="1" dirty="0">
                <a:solidFill>
                  <a:srgbClr val="FF0000"/>
                </a:solidFill>
              </a:rPr>
              <a:t> excision. </a:t>
            </a:r>
            <a:r>
              <a:rPr lang="en-US" b="1" dirty="0"/>
              <a:t>Patients allocated to the standard of care group received</a:t>
            </a:r>
            <a:r>
              <a:rPr lang="en-US" b="1" dirty="0">
                <a:solidFill>
                  <a:srgbClr val="FF0000"/>
                </a:solidFill>
              </a:rPr>
              <a:t> long course , with concomitant </a:t>
            </a:r>
            <a:r>
              <a:rPr lang="en-US" b="1" dirty="0" err="1">
                <a:solidFill>
                  <a:srgbClr val="FF0000"/>
                </a:solidFill>
              </a:rPr>
              <a:t>capecitabine</a:t>
            </a:r>
            <a:r>
              <a:rPr lang="en-US" b="1" dirty="0">
                <a:solidFill>
                  <a:srgbClr val="FF0000"/>
                </a:solidFill>
              </a:rPr>
              <a:t> followed by total </a:t>
            </a:r>
            <a:r>
              <a:rPr lang="en-US" b="1" dirty="0" err="1">
                <a:solidFill>
                  <a:srgbClr val="FF0000"/>
                </a:solidFill>
              </a:rPr>
              <a:t>mesorectal</a:t>
            </a:r>
            <a:r>
              <a:rPr lang="en-US" b="1" dirty="0">
                <a:solidFill>
                  <a:srgbClr val="FF0000"/>
                </a:solidFill>
              </a:rPr>
              <a:t> excision and, adjuvant chemotherapy with 8 cycles of CAPOX or 12 cycles of FOLFOX4. </a:t>
            </a:r>
          </a:p>
          <a:p>
            <a:pPr marL="0" indent="0">
              <a:buNone/>
            </a:pPr>
            <a:endParaRPr lang="en-US" b="1" dirty="0"/>
          </a:p>
          <a:p>
            <a:r>
              <a:rPr lang="en-US" b="1" dirty="0"/>
              <a:t>Similar to the </a:t>
            </a:r>
            <a:r>
              <a:rPr lang="en-US" b="1" dirty="0">
                <a:solidFill>
                  <a:schemeClr val="accent1">
                    <a:lumMod val="75000"/>
                  </a:schemeClr>
                </a:solidFill>
              </a:rPr>
              <a:t>PRODIGE 23 </a:t>
            </a:r>
            <a:r>
              <a:rPr lang="en-US" b="1" dirty="0"/>
              <a:t>trial, </a:t>
            </a:r>
            <a:r>
              <a:rPr lang="en-US" b="1" dirty="0">
                <a:solidFill>
                  <a:srgbClr val="FF0000"/>
                </a:solidFill>
              </a:rPr>
              <a:t>the TNT arm in the </a:t>
            </a:r>
            <a:r>
              <a:rPr lang="en-US" b="1" dirty="0" err="1">
                <a:solidFill>
                  <a:srgbClr val="FF0000"/>
                </a:solidFill>
              </a:rPr>
              <a:t>rapido</a:t>
            </a:r>
            <a:r>
              <a:rPr lang="en-US" b="1" dirty="0">
                <a:solidFill>
                  <a:srgbClr val="FF0000"/>
                </a:solidFill>
              </a:rPr>
              <a:t> </a:t>
            </a:r>
            <a:r>
              <a:rPr lang="en-US" b="1" dirty="0"/>
              <a:t>trial also showed a </a:t>
            </a:r>
            <a:r>
              <a:rPr lang="en-US" b="1" dirty="0" err="1"/>
              <a:t>stastically</a:t>
            </a:r>
            <a:r>
              <a:rPr lang="en-US" b="1" dirty="0"/>
              <a:t> </a:t>
            </a:r>
            <a:r>
              <a:rPr lang="en-US" b="1" dirty="0">
                <a:solidFill>
                  <a:srgbClr val="FF0000"/>
                </a:solidFill>
              </a:rPr>
              <a:t>significant improvement </a:t>
            </a:r>
            <a:r>
              <a:rPr lang="en-US" b="1" dirty="0"/>
              <a:t>in the primary endpoint of </a:t>
            </a:r>
            <a:r>
              <a:rPr lang="en-US" b="1" dirty="0">
                <a:solidFill>
                  <a:srgbClr val="FF0000"/>
                </a:solidFill>
              </a:rPr>
              <a:t>3-year disease related treatment failure (19.8% vs 26.6%)</a:t>
            </a:r>
            <a:r>
              <a:rPr lang="en-US" b="1" dirty="0"/>
              <a:t> and in the </a:t>
            </a:r>
            <a:r>
              <a:rPr lang="en-US" b="1" dirty="0" err="1">
                <a:solidFill>
                  <a:srgbClr val="FF0000"/>
                </a:solidFill>
              </a:rPr>
              <a:t>pCR</a:t>
            </a:r>
            <a:r>
              <a:rPr lang="en-US" b="1" dirty="0">
                <a:solidFill>
                  <a:srgbClr val="FF0000"/>
                </a:solidFill>
              </a:rPr>
              <a:t> rate (27.7% vs 13.8%</a:t>
            </a:r>
            <a:r>
              <a:rPr lang="en-US" b="1" dirty="0"/>
              <a:t>; P&gt;.001) </a:t>
            </a:r>
          </a:p>
        </p:txBody>
      </p:sp>
      <p:sp>
        <p:nvSpPr>
          <p:cNvPr id="2" name="Rectangle 1">
            <a:extLst>
              <a:ext uri="{FF2B5EF4-FFF2-40B4-BE49-F238E27FC236}">
                <a16:creationId xmlns:a16="http://schemas.microsoft.com/office/drawing/2014/main" id="{FF699735-A798-1FA3-6CF3-6A8FC73C2A5F}"/>
              </a:ext>
            </a:extLst>
          </p:cNvPr>
          <p:cNvSpPr/>
          <p:nvPr/>
        </p:nvSpPr>
        <p:spPr>
          <a:xfrm>
            <a:off x="5103202" y="280852"/>
            <a:ext cx="11103429" cy="1201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chemeClr val="accent1">
                    <a:lumMod val="50000"/>
                  </a:schemeClr>
                </a:solidFill>
                <a:latin typeface="Arial" panose="020B0604020202020204" pitchFamily="34" charset="0"/>
                <a:cs typeface="Arial" panose="020B0604020202020204" pitchFamily="34" charset="0"/>
              </a:rPr>
              <a:t>TNT</a:t>
            </a:r>
          </a:p>
        </p:txBody>
      </p:sp>
    </p:spTree>
    <p:extLst>
      <p:ext uri="{BB962C8B-B14F-4D97-AF65-F5344CB8AC3E}">
        <p14:creationId xmlns:p14="http://schemas.microsoft.com/office/powerpoint/2010/main" val="2871881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017" y="2455816"/>
            <a:ext cx="10515600" cy="3677603"/>
          </a:xfrm>
        </p:spPr>
        <p:txBody>
          <a:bodyPr>
            <a:normAutofit/>
          </a:bodyPr>
          <a:lstStyle/>
          <a:p>
            <a:pPr>
              <a:lnSpc>
                <a:spcPct val="150000"/>
              </a:lnSpc>
            </a:pPr>
            <a:r>
              <a:rPr lang="en-US" sz="2600" b="1" dirty="0"/>
              <a:t>Two </a:t>
            </a:r>
            <a:r>
              <a:rPr lang="en-US" sz="2600" b="1" dirty="0" err="1"/>
              <a:t>Europian</a:t>
            </a:r>
            <a:r>
              <a:rPr lang="en-US" sz="2600" b="1" dirty="0"/>
              <a:t> studies </a:t>
            </a:r>
            <a:r>
              <a:rPr lang="en-US" sz="2600" b="1" dirty="0">
                <a:solidFill>
                  <a:schemeClr val="accent1">
                    <a:lumMod val="75000"/>
                  </a:schemeClr>
                </a:solidFill>
              </a:rPr>
              <a:t>PRODIGE trial and RAPIDO trial </a:t>
            </a:r>
            <a:r>
              <a:rPr lang="en-US" sz="2600" b="1" dirty="0"/>
              <a:t>showed that </a:t>
            </a:r>
            <a:r>
              <a:rPr lang="en-US" sz="2600" b="1" dirty="0">
                <a:solidFill>
                  <a:srgbClr val="FF0000"/>
                </a:solidFill>
              </a:rPr>
              <a:t>(TNT) is considered the preferred strategy</a:t>
            </a:r>
            <a:r>
              <a:rPr lang="en-US" sz="2600" b="1" dirty="0"/>
              <a:t> in the management of rectal carcinoma T3 or higher, N1 or higher, locally </a:t>
            </a:r>
            <a:r>
              <a:rPr lang="en-US" sz="2600" b="1" dirty="0" err="1"/>
              <a:t>unresectable</a:t>
            </a:r>
            <a:r>
              <a:rPr lang="en-US" sz="2600" b="1" dirty="0"/>
              <a:t> or medically </a:t>
            </a:r>
            <a:r>
              <a:rPr lang="en-US" sz="2600" b="1" dirty="0" err="1"/>
              <a:t>unoperable</a:t>
            </a:r>
            <a:r>
              <a:rPr lang="en-US" sz="2600" b="1" dirty="0"/>
              <a:t> patients.</a:t>
            </a:r>
          </a:p>
        </p:txBody>
      </p:sp>
      <p:sp>
        <p:nvSpPr>
          <p:cNvPr id="5" name="Rectangle 4">
            <a:extLst>
              <a:ext uri="{FF2B5EF4-FFF2-40B4-BE49-F238E27FC236}">
                <a16:creationId xmlns:a16="http://schemas.microsoft.com/office/drawing/2014/main" id="{5D68B2F9-AAA1-E79F-7B19-7BAC2B63D146}"/>
              </a:ext>
            </a:extLst>
          </p:cNvPr>
          <p:cNvSpPr/>
          <p:nvPr/>
        </p:nvSpPr>
        <p:spPr>
          <a:xfrm>
            <a:off x="5103202" y="280852"/>
            <a:ext cx="11103429" cy="1201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chemeClr val="accent1">
                    <a:lumMod val="50000"/>
                  </a:schemeClr>
                </a:solidFill>
                <a:latin typeface="Arial" panose="020B0604020202020204" pitchFamily="34" charset="0"/>
                <a:cs typeface="Arial" panose="020B0604020202020204" pitchFamily="34" charset="0"/>
              </a:rPr>
              <a:t>TNT</a:t>
            </a:r>
          </a:p>
        </p:txBody>
      </p:sp>
    </p:spTree>
    <p:extLst>
      <p:ext uri="{BB962C8B-B14F-4D97-AF65-F5344CB8AC3E}">
        <p14:creationId xmlns:p14="http://schemas.microsoft.com/office/powerpoint/2010/main" val="353135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686" y="2391682"/>
            <a:ext cx="10515600" cy="4351338"/>
          </a:xfrm>
        </p:spPr>
        <p:txBody>
          <a:bodyPr>
            <a:normAutofit/>
          </a:bodyPr>
          <a:lstStyle/>
          <a:p>
            <a:pPr>
              <a:lnSpc>
                <a:spcPct val="150000"/>
              </a:lnSpc>
            </a:pPr>
            <a:r>
              <a:rPr lang="en-US" sz="2600" b="1" dirty="0"/>
              <a:t>In patients who have </a:t>
            </a:r>
            <a:r>
              <a:rPr lang="en-US" sz="2600" b="1" dirty="0">
                <a:solidFill>
                  <a:schemeClr val="accent1">
                    <a:lumMod val="75000"/>
                  </a:schemeClr>
                </a:solidFill>
              </a:rPr>
              <a:t>a complete clinical response to </a:t>
            </a:r>
            <a:r>
              <a:rPr lang="en-US" sz="2600" b="1" dirty="0" err="1">
                <a:solidFill>
                  <a:schemeClr val="accent1">
                    <a:lumMod val="75000"/>
                  </a:schemeClr>
                </a:solidFill>
              </a:rPr>
              <a:t>neoadjuvant</a:t>
            </a:r>
            <a:r>
              <a:rPr lang="en-US" sz="2600" b="1" dirty="0">
                <a:solidFill>
                  <a:schemeClr val="accent1">
                    <a:lumMod val="75000"/>
                  </a:schemeClr>
                </a:solidFill>
              </a:rPr>
              <a:t> therapy, with no evidence of residual disease</a:t>
            </a:r>
            <a:r>
              <a:rPr lang="en-US" sz="2600" b="1" dirty="0"/>
              <a:t> on </a:t>
            </a:r>
            <a:r>
              <a:rPr lang="en-US" sz="2600" b="1" dirty="0">
                <a:solidFill>
                  <a:srgbClr val="FF0000"/>
                </a:solidFill>
              </a:rPr>
              <a:t>digital rectal examination, rectal MRI, and direct endoscopic evaluation</a:t>
            </a:r>
            <a:r>
              <a:rPr lang="en-US" sz="2600" b="1" dirty="0"/>
              <a:t>, a </a:t>
            </a:r>
            <a:r>
              <a:rPr lang="en-US" sz="2600" b="1" dirty="0">
                <a:solidFill>
                  <a:srgbClr val="FF0000"/>
                </a:solidFill>
              </a:rPr>
              <a:t>watch-and-wait </a:t>
            </a:r>
            <a:r>
              <a:rPr lang="en-US" sz="2600" b="1" dirty="0" err="1">
                <a:solidFill>
                  <a:srgbClr val="FF0000"/>
                </a:solidFill>
              </a:rPr>
              <a:t>nonoperative</a:t>
            </a:r>
            <a:r>
              <a:rPr lang="en-US" sz="2600" b="1" dirty="0">
                <a:solidFill>
                  <a:srgbClr val="FF0000"/>
                </a:solidFill>
              </a:rPr>
              <a:t> </a:t>
            </a:r>
            <a:r>
              <a:rPr lang="en-US" sz="2600" b="1" dirty="0"/>
              <a:t>management approach may be considered, </a:t>
            </a:r>
            <a:r>
              <a:rPr lang="en-US" sz="2600" b="1" dirty="0">
                <a:solidFill>
                  <a:schemeClr val="accent1">
                    <a:lumMod val="75000"/>
                  </a:schemeClr>
                </a:solidFill>
              </a:rPr>
              <a:t>in centers with experienced multidisciplinary teams.</a:t>
            </a:r>
          </a:p>
        </p:txBody>
      </p:sp>
      <p:sp>
        <p:nvSpPr>
          <p:cNvPr id="7" name="TextBox 6">
            <a:extLst>
              <a:ext uri="{FF2B5EF4-FFF2-40B4-BE49-F238E27FC236}">
                <a16:creationId xmlns:a16="http://schemas.microsoft.com/office/drawing/2014/main" id="{187FC285-75EF-80D4-C35C-13A153307F21}"/>
              </a:ext>
            </a:extLst>
          </p:cNvPr>
          <p:cNvSpPr txBox="1"/>
          <p:nvPr/>
        </p:nvSpPr>
        <p:spPr>
          <a:xfrm>
            <a:off x="3680830" y="550409"/>
            <a:ext cx="4830340" cy="836431"/>
          </a:xfrm>
          <a:prstGeom prst="rect">
            <a:avLst/>
          </a:prstGeom>
          <a:noFill/>
        </p:spPr>
        <p:txBody>
          <a:bodyPr wrap="square">
            <a:spAutoFit/>
          </a:bodyPr>
          <a:lstStyle/>
          <a:p>
            <a:r>
              <a:rPr lang="en-US" sz="4800" b="1" dirty="0">
                <a:solidFill>
                  <a:schemeClr val="accent1">
                    <a:lumMod val="50000"/>
                  </a:schemeClr>
                </a:solidFill>
                <a:latin typeface="Arial" panose="020B0604020202020204" pitchFamily="34" charset="0"/>
                <a:cs typeface="Arial" panose="020B0604020202020204" pitchFamily="34" charset="0"/>
              </a:rPr>
              <a:t>Watch and Wait</a:t>
            </a:r>
          </a:p>
        </p:txBody>
      </p:sp>
    </p:spTree>
    <p:extLst>
      <p:ext uri="{BB962C8B-B14F-4D97-AF65-F5344CB8AC3E}">
        <p14:creationId xmlns:p14="http://schemas.microsoft.com/office/powerpoint/2010/main" val="2691834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577" y="1690688"/>
            <a:ext cx="10750732" cy="4679089"/>
          </a:xfrm>
        </p:spPr>
        <p:txBody>
          <a:bodyPr>
            <a:normAutofit fontScale="85000" lnSpcReduction="20000"/>
          </a:bodyPr>
          <a:lstStyle/>
          <a:p>
            <a:r>
              <a:rPr lang="en-US" b="1" dirty="0">
                <a:solidFill>
                  <a:schemeClr val="accent1">
                    <a:lumMod val="75000"/>
                  </a:schemeClr>
                </a:solidFill>
              </a:rPr>
              <a:t>The International Watch &amp; Wait Database (IWWD)</a:t>
            </a:r>
            <a:r>
              <a:rPr lang="en-US" b="1" dirty="0"/>
              <a:t> aims to collect data on the benefits, risks, and safety of organ preservation in rectal cancer using a large-scale registry of pooled individual patient data from multiple institutions.</a:t>
            </a:r>
          </a:p>
          <a:p>
            <a:endParaRPr lang="en-US" dirty="0"/>
          </a:p>
          <a:p>
            <a:r>
              <a:rPr lang="en-US" b="1" dirty="0"/>
              <a:t> </a:t>
            </a:r>
            <a:r>
              <a:rPr lang="en-US" b="1" dirty="0">
                <a:solidFill>
                  <a:schemeClr val="accent1">
                    <a:lumMod val="75000"/>
                  </a:schemeClr>
                </a:solidFill>
              </a:rPr>
              <a:t>A 2018 analysis </a:t>
            </a:r>
            <a:r>
              <a:rPr lang="en-US" b="1" dirty="0"/>
              <a:t>included data from </a:t>
            </a:r>
            <a:r>
              <a:rPr lang="en-US" b="1" dirty="0">
                <a:solidFill>
                  <a:srgbClr val="FF0000"/>
                </a:solidFill>
              </a:rPr>
              <a:t>880 patients </a:t>
            </a:r>
            <a:r>
              <a:rPr lang="en-US" b="1" dirty="0"/>
              <a:t>in the IWWD with disease that had a complete clinical response after </a:t>
            </a:r>
            <a:r>
              <a:rPr lang="en-US" b="1" dirty="0" err="1"/>
              <a:t>neoadjuvant</a:t>
            </a:r>
            <a:r>
              <a:rPr lang="en-US" b="1" dirty="0"/>
              <a:t> therapy and were managed using watch-and-wait. the </a:t>
            </a:r>
            <a:r>
              <a:rPr lang="en-US" b="1" dirty="0">
                <a:solidFill>
                  <a:srgbClr val="FF0000"/>
                </a:solidFill>
              </a:rPr>
              <a:t>2-year incidence of local recurrence was 25.2%</a:t>
            </a:r>
            <a:r>
              <a:rPr lang="en-US" b="1" dirty="0"/>
              <a:t> and </a:t>
            </a:r>
            <a:r>
              <a:rPr lang="en-US" b="1" dirty="0">
                <a:solidFill>
                  <a:srgbClr val="FF0000"/>
                </a:solidFill>
              </a:rPr>
              <a:t>88% of local recurrences occurred in the first 2 years</a:t>
            </a:r>
            <a:r>
              <a:rPr lang="en-US" b="1" dirty="0"/>
              <a:t>. </a:t>
            </a:r>
            <a:r>
              <a:rPr lang="en-US" b="1" dirty="0">
                <a:solidFill>
                  <a:srgbClr val="FF0000"/>
                </a:solidFill>
              </a:rPr>
              <a:t>Distant metastases occurred in 8% of patients</a:t>
            </a:r>
            <a:r>
              <a:rPr lang="en-US" b="1" dirty="0"/>
              <a:t>, </a:t>
            </a:r>
            <a:r>
              <a:rPr lang="en-US" b="1" dirty="0">
                <a:solidFill>
                  <a:srgbClr val="FF0000"/>
                </a:solidFill>
              </a:rPr>
              <a:t>5-year OS was 85%, and 5-year disease-specific survival was 94%.</a:t>
            </a:r>
          </a:p>
          <a:p>
            <a:r>
              <a:rPr lang="en-US" b="1" dirty="0"/>
              <a:t> </a:t>
            </a:r>
            <a:r>
              <a:rPr lang="en-US" b="1" dirty="0">
                <a:solidFill>
                  <a:schemeClr val="accent1">
                    <a:lumMod val="75000"/>
                  </a:schemeClr>
                </a:solidFill>
              </a:rPr>
              <a:t>A 2021 analysis of the IWWD</a:t>
            </a:r>
            <a:r>
              <a:rPr lang="en-US" b="1" dirty="0"/>
              <a:t> showed similar results.</a:t>
            </a:r>
          </a:p>
          <a:p>
            <a:endParaRPr lang="en-US" b="1" dirty="0"/>
          </a:p>
          <a:p>
            <a:r>
              <a:rPr lang="en-US" b="1" dirty="0"/>
              <a:t> current data from the IWWD suggest that </a:t>
            </a:r>
            <a:r>
              <a:rPr lang="en-US" b="1" dirty="0">
                <a:solidFill>
                  <a:srgbClr val="FF0000"/>
                </a:solidFill>
              </a:rPr>
              <a:t>disease recurrence occurs most frequently in the first 2–3 years after complete response.</a:t>
            </a:r>
          </a:p>
        </p:txBody>
      </p:sp>
      <p:sp>
        <p:nvSpPr>
          <p:cNvPr id="6" name="TextBox 5">
            <a:extLst>
              <a:ext uri="{FF2B5EF4-FFF2-40B4-BE49-F238E27FC236}">
                <a16:creationId xmlns:a16="http://schemas.microsoft.com/office/drawing/2014/main" id="{217B9D08-615B-4E0C-1D2F-86F4C801FFF3}"/>
              </a:ext>
            </a:extLst>
          </p:cNvPr>
          <p:cNvSpPr txBox="1"/>
          <p:nvPr/>
        </p:nvSpPr>
        <p:spPr>
          <a:xfrm>
            <a:off x="3680830" y="550409"/>
            <a:ext cx="4830340" cy="836431"/>
          </a:xfrm>
          <a:prstGeom prst="rect">
            <a:avLst/>
          </a:prstGeom>
          <a:noFill/>
        </p:spPr>
        <p:txBody>
          <a:bodyPr wrap="square">
            <a:spAutoFit/>
          </a:bodyPr>
          <a:lstStyle/>
          <a:p>
            <a:r>
              <a:rPr lang="en-US" sz="4800" b="1" dirty="0">
                <a:solidFill>
                  <a:schemeClr val="accent1">
                    <a:lumMod val="50000"/>
                  </a:schemeClr>
                </a:solidFill>
                <a:latin typeface="Arial" panose="020B0604020202020204" pitchFamily="34" charset="0"/>
                <a:cs typeface="Arial" panose="020B0604020202020204" pitchFamily="34" charset="0"/>
              </a:rPr>
              <a:t>Watch and Wait</a:t>
            </a:r>
          </a:p>
        </p:txBody>
      </p:sp>
    </p:spTree>
    <p:extLst>
      <p:ext uri="{BB962C8B-B14F-4D97-AF65-F5344CB8AC3E}">
        <p14:creationId xmlns:p14="http://schemas.microsoft.com/office/powerpoint/2010/main" val="1023272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1738</TotalTime>
  <Words>1459</Words>
  <Application>Microsoft Office PowerPoint</Application>
  <PresentationFormat>Widescreen</PresentationFormat>
  <Paragraphs>82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OTNEJMScalaSansLFCap</vt:lpstr>
      <vt:lpstr>OTNEJMScalaSansLFSmallCap</vt:lpstr>
      <vt:lpstr>Office Theme</vt:lpstr>
      <vt:lpstr>Updates in non metastatic Rectal Cancer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In</dc:title>
  <dc:creator>Nizar Abou Shamat</dc:creator>
  <cp:lastModifiedBy>Leen Bayrakdar</cp:lastModifiedBy>
  <cp:revision>47</cp:revision>
  <dcterms:created xsi:type="dcterms:W3CDTF">2022-12-01T11:40:19Z</dcterms:created>
  <dcterms:modified xsi:type="dcterms:W3CDTF">2022-12-07T13:10:31Z</dcterms:modified>
</cp:coreProperties>
</file>